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78" r:id="rId4"/>
    <p:sldId id="281" r:id="rId5"/>
    <p:sldId id="264" r:id="rId6"/>
    <p:sldId id="257" r:id="rId7"/>
    <p:sldId id="258" r:id="rId8"/>
    <p:sldId id="259" r:id="rId9"/>
    <p:sldId id="260" r:id="rId10"/>
    <p:sldId id="261" r:id="rId11"/>
    <p:sldId id="262" r:id="rId12"/>
    <p:sldId id="263" r:id="rId13"/>
    <p:sldId id="289" r:id="rId14"/>
    <p:sldId id="272" r:id="rId15"/>
    <p:sldId id="265" r:id="rId16"/>
    <p:sldId id="266" r:id="rId17"/>
    <p:sldId id="267" r:id="rId18"/>
    <p:sldId id="269" r:id="rId19"/>
    <p:sldId id="270" r:id="rId20"/>
    <p:sldId id="271" r:id="rId21"/>
    <p:sldId id="275" r:id="rId22"/>
    <p:sldId id="274" r:id="rId23"/>
    <p:sldId id="280" r:id="rId24"/>
    <p:sldId id="276" r:id="rId25"/>
    <p:sldId id="284" r:id="rId26"/>
    <p:sldId id="285" r:id="rId27"/>
    <p:sldId id="286" r:id="rId28"/>
    <p:sldId id="287" r:id="rId29"/>
    <p:sldId id="288" r:id="rId30"/>
    <p:sldId id="290" r:id="rId31"/>
    <p:sldId id="273"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230"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06/08/2010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06/08/2010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06/08/2010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06/08/2010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06/08/2010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06/08/2010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06/08/2010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06/08/2010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06/08/2010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06/08/2010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06/08/2010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06/08/2010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google.co.in/imgres?imgurl=http://somaliswiss.files.wordpress.com/2009/10/debitcard.jpg&amp;imgrefurl=http://somaliswiss.wordpress.com/2009/10/29/first-ever-debit-card-service-for-somalia/&amp;h=384&amp;w=365&amp;sz=23&amp;tbnid=OvMldgkZCbAeLM:&amp;tbnh=230&amp;tbnw=219&amp;prev=/images?q=pictures+of+debit+cards&amp;hl=en&amp;usg=__C9JjnVQx9Pqp9fchsdQH0mkj6SU=&amp;sa=X&amp;ei=0nIXTP-EGoi0rAejnqmcCg&amp;ved=0CB4Q9QEwAQ" TargetMode="Externa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in/imgres?imgurl=http://www.gurgaonsite.com/wp-content/uploads/2008/12/atms.jpg&amp;imgrefurl=http://www.gurgaonsite.com/gurgaon-bank-atms&amp;h=400&amp;w=300&amp;sz=28&amp;tbnid=tW-hcfDcZ96CHM:&amp;tbnh=259&amp;tbnw=194&amp;prev=/images?q=photos+of+ATMs&amp;hl=en&amp;usg=__vz7ujsOOYWfgPlrPlZu_gcX9eqo=&amp;sa=X&amp;ei=DLUXTMGoOoPHrAeO8ezUCg&amp;ved=0CB0Q9QEwAg"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crave.cnet.co.uk/gadgets/0,39029552,49301598-11,00.htm" TargetMode="Externa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crave.cnet.co.uk/gadgets/0,39029552,49301598-16,00.htm" TargetMode="Externa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crave.cnet.co.uk/gadgets/0,39029552,49301598-14,00.htm" TargetMode="Externa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5897562"/>
          </a:xfrm>
        </p:spPr>
        <p:txBody>
          <a:bodyPr>
            <a:normAutofit/>
          </a:bodyPr>
          <a:lstStyle/>
          <a:p>
            <a:pPr algn="l"/>
            <a:r>
              <a:rPr lang="en-US" dirty="0" smtClean="0"/>
              <a:t>New Technology in banking in India -</a:t>
            </a:r>
            <a:r>
              <a:rPr lang="en-US" dirty="0" smtClean="0">
                <a:solidFill>
                  <a:srgbClr val="FF0000"/>
                </a:solidFill>
              </a:rPr>
              <a:t>enables a broader reach for consumer banking and financial services, but also enhances its</a:t>
            </a:r>
            <a:br>
              <a:rPr lang="en-US" dirty="0" smtClean="0">
                <a:solidFill>
                  <a:srgbClr val="FF0000"/>
                </a:solidFill>
              </a:rPr>
            </a:br>
            <a:r>
              <a:rPr lang="en-US" dirty="0" smtClean="0">
                <a:solidFill>
                  <a:srgbClr val="FF0000"/>
                </a:solidFill>
              </a:rPr>
              <a:t>capacity for continued and inclusive growth.</a:t>
            </a:r>
            <a:endParaRPr lang="en-US" dirty="0">
              <a:solidFill>
                <a:srgbClr val="FF0000"/>
              </a:solidFill>
            </a:endParaRPr>
          </a:p>
        </p:txBody>
      </p:sp>
      <p:sp>
        <p:nvSpPr>
          <p:cNvPr id="1030" name="AutoShape 6" descr="data:image/jpg;base64,/9j/4AAQSkZJRgABAQAAAQABAAD/2wBDAAkGBwgHBgkIBwgKCgkLDRYPDQwMDRsUFRAWIB0iIiAdHx8kKDQsJCYxJx8fLT0tMTU3Ojo6Iys/RD84QzQ5Ojf/2wBDAQoKCg0MDRoPDxo3JR8lNzc3Nzc3Nzc3Nzc3Nzc3Nzc3Nzc3Nzc3Nzc3Nzc3Nzc3Nzc3Nzc3Nzc3Nzc3Nzc3Nzf/wAARCADEALoDASIAAhEBAxEB/8QAHAAAAQUBAQEAAAAAAAAAAAAABQIDBAYHAAEI/8QAQBAAAQMDAgQDBAkBCAAHAAAAAQIDBAAFERIhBjFBURMiYQcUMnEjQlKBkaGxwdEVFjNUYpKTsuE0cnN0ovDx/8QAGwEAAQUBAQAAAAAAAAAAAAAABAABAgMFBgf/xAAtEQACAgICAQMDAwMFAAAAAAAAAQIDBBESMSEFE0EiMlEjYaEUcdEzUoGx8P/aAAwDAQACEQMRAD8A0eQpTq3WwtWMkEhR25+tQx7xEcQ3738ZwEOLO9IiIEOBKfLhUQtxe5z9Y7UGlxBcbQu4POOB7BU0Uq5GhYfdorb8bJt8TKLTjbMt1C8HdK1bHsN6BcKy7i7BdbVIdWptRSoqdUT+tS+FpTs61eJJVrcJIJPpUXh9IYulyaSfJ4mRRIl2mTnlzGWyH5a2kHnhw/zUu2KCWPEblPLSRnUXVH96Hx8XOfKbeGpLZ0hJqNw7HdTdJtvU4QwgZSnPLNLQ/JJhT+psvuOkynApnmPEV/NdFvzEjZqSsnOMeIqgDlpbY4rTHQvDTqdSgTzo5Fg2xi9qaQ2BpR0paGU229kW+OyYbqZceVIUo82w6o5H40qHPFwSVB59LgG6S6rb86d94YVfC07pKdJCAeVD7mY1uvrCmSAl4+YZpxN6e/gO2lxaipK33SvsXVfzSpT8iJJBU8vGR9c/zUYyogey0Vajz00l2Wyt0F5tTlJEpMPma2uMkqcWpZH1VnP61Dgl6I8XXnnFJWdtSycfnUFL+tJ8JooHTJrpS3SlvxVZJIAxTCT2WObcExGS6patIGfiNA18WpeZUI5Vq5Z1GiyoqH4oQ6nIKd6zuWlVru6m2RqaUdgehqJYgsq83GQ8EKdcDavsrIogtp8IDjcp7/dV/NDoWt1ZUE7jfGKkuz24sYmc4GyNx8qQjkPvuvAFx/Y4/vFb/nRCbGlOKQWJTqQRv9Krb86pVz48S0stQGQrH1yKBniy9SlkJcwDyxS2LRoRWlmWGDOdB+srxlfzUK6ymIkpLjdzf9R4yiP1rNn3J7z5Wt9zWeeFU63DceSVurWvHUmm2I0BPE0IKAVLdK//AFlfzUv+0sX/ABLn+6r+azBdtCVayn8q7wFdM/jS2I1K0Sp0h6bb5CClpEh1Icx8QKzjFRILN4afftCm/oE5KXeyTRKXcXTLktMxXEI1q0uBPJYJyaZD13ccK3kqTlIGw+IU/wBMXsGWkMcKs+6N3CAolTjRJSD60yRcrSsqaYbeU8vUcbkUSjQVsSUTXEqJUvQc7ah0pdyhPiS4qN4hSU5GOh7Uzs8iXSBT0K6MXBE6CAVvD6ZOdhXq7LdUXX3tp7T44w4e1Tno9y8DADhUFA5HaistmQ5aQGtYdApubEorRX7tw/Ocu8SXHlZKMBW/Snb/AGiWZ8aTCdVrPlWQedSF6o6EiQ4kKKd8q3qJEkSPeG1KccLSVc8c6fbG+klXmxqcitOxnNMtsDfPOoE2yhxhmTIVrkDnvyorKQ7IeWqO8PMNs9K8iwXW4ziJC9SicgnpTonpNjUS1uLAw8G1EcqlG13VBCQttSO+K8YQ+XEtEAp6KHSiiYL6xhMpWOxJqWyfEgKie6JDsx8ZG+hJ515BSq4TkvuoIZR8I70QasrIX4khanVevIVKWEtfCAEjkBTEktA6/wB5atccZHmNZw7dkXCeXHU6d9jRXjGSZk9SEHyI251T8rYk7jbO1RbJFmauaYpUptZ1Y2BobLfXeypTiySnoaKswkzYaHtABAoWzH92uCiThNIdIH/05ISQB15YqbZoKFSNBSMnbFSWXEmXg40muLgjuLfbVug8qSHCCrI2w/rdQNJpaYkZMV4IAyNxQibxR46Q2QQcdahMXFbZVleQrvTCCb6WlxRpwFVA8AdqgPzT5tKtiaZ/qB+0aQjVF3CcxJkeFIiSWw8vCPhV8R2+dT498kKKUqgedW3lUDRCRb4zjyyYreSpWTp9aWmPHjgaG0JI64qmUkDcGiOhmXMWkzG/CbRuEA0hcB5rKo8pQGchKhkVMVMYHlW8nPQCvAptZ2XqFRcmTSQHlSLpHBy4zpPXFQXXZEkD3m5BtB5pbTVmU2lWdgR8q8SywCMNI/CpxYuLKsGWEqxCjuy3OqnM/vRBqFcnEjxS00OiEjNHnEgJIbAST1AqAtu4oT5XW1gdTVnIioJPyRl2p1I1KcCcDmNsUuIouxMrwSNs96c9zmSkgSXkpbPMJ61ILCGGghsYSB+NPsmuxUVIB5UQax0ofGOo4G1EUJwNqdMkerGf/wBqqcX39FviraaUkvEbCjXEd6h2KAuVOcAz5UIA8y1dgKwu9X6VdLg7JSnw0KPlSdyKLpxLLvtRXO2MOyYZ763S4vck5NSIqPf5QJThKRvVcTLkg/3mfTFE7Vdi0soWCkqGxqdvp90FvsjDIhJ6LdOuKINqCGsE8qqrtxW55t8nmaTJkLfyhXLNc0zqwNJ370Frzov2ITIdbcC8mnHXlrQspzvUj3cEBJAP3U8uGUNAgbHntSH0B0NHAKk5rnt9qNJignAHSmH7Q+6oeGg4J5gUtDARacJyKY0mrgzws64hOvbNP/2O9aWh9Gi3SRPhrWGnm3XlLOlrTz3NRLf4tzdWLktSHml4UwjkB0ojBZUH5Eybu+pxRGfqJ1bAfcKG2dZm8QXKa0MRvK0lXRShzNDsH87QfRHjtpwltAA/y5qDc2ER2hKZ8igoAgfWBqXJltxQC7q35BIzmoZbeuTiC+ktRknUEHms/tSRNjmVIxqGx6U6lQp51sKyTv2zUUBWrGKckP74zXhORTM2W3DiKdcUBp2Hqewpi0tPhlT0pZLjvm0n6o6CpaFtE9ChpG9cUhQJrxCdqVjb76kh9EdlBQ+DjIpviXiCJw5A8eQrU6oYaYB8yz/HrQ7iLiWPw+zqUA5JUPomu/qewrJrrcJd3mLlz3S46rl2SOwHQVr+n+nSyHyl9oJkZKqWl2N366zr9PVLnL1E7IQn4Wx2AqAGgBvUjTXmCDjG9dZVjQrjpLwZcrXJ7Gg2K7wh16cq0z2e8CKmhFzvDf0A8zTKhjV6n0qJ7UbbZLfMbNvIRMWcuMN/CB3PahVmUSv9iK3+5bKqahzZREHTsr8KtNktSpjIdzqQD06VVelE7HepVnkBbJ1NE+Zo8j/3Q3qHpKt3Orv/ALLcfLcPE+i+M2RhBClIyalOWyOtsoLf4U/aLlDu8Txojm4+NCj5kn1qaG/Ngc65Wdcq3xl4ZqxmpeUBm7Mw2QccqmtR20AYQDUtbZAOabAqItiC32FeYpzNe6vQUhHt2MATXEypbmpajlpK87AnoKecmW6229Li3G2GB8J75/U1WIsVsRprbK1O3Oa87qdT8TY1q69AAKYdtQj3+ExJbfkRozWtvVlQW561TxW+wZzfwi5OXeIyYqXXRrkbNIxuqlyLtFivpbeJGpWCrHlB7Zqs29iY/dJcuWwpMoqLbYUNmmx29TTsa3Sbjcw7JYU1AiZ8BtZ3dc+0RS4pMfnLXhFgau8d+cIiUrCygrBI2wKhu3lkvvJjpU6hjPiOp+BOPWh1ttctxmeZB8GW/qCngd9P1Uj0rw2eX/Z9VrZwwEowper4z1/GpaSEpz0e257+vzvfl5EBgkNBX1yOaqnrn/1K6e5xlENMpC3FgbHfYCoT9rkvQ4LbKVNR4+NTaFgFf/VTrPa348l+XIUlHigJQ2k50pH70/jQ6cgwg6gNPUb70A4r4lZsMctoKXJrgOhrOdP+ZXpTXF3FDVma8CKUrmkYCOiPVX8Vlch56U8t59xS3Vq1LUo8zWhhYjtlyl0U5GSoLUTyVJfnylyJa1OOr5k0nGOlKQjHSnSK7LGrUI+DGnNyfkYKeoP3itE9nHBTMxDV2uSUqZB1Ms5zk9z/ABXns14Yg3LVcJq23w2dKI+QdPqoUWvdhvPCwlTuFllURxJLsU+bQftJFZ2dnKcnjVy1L8/H9gyilxSsa2i+MS4ZkKhsPNeO0kFTSSMpHyrOvaDwGuQ6/d7RqU4s6nmM5KvVP8VmrdxmRrgJzUp0SgrX4uTqJ65rYuCePIt6SiHcCli4bAZ2S6f8vr6UDPDyfT5K6p7XyEq6F64TWjEnELQspWkhQ+IEYIrz51sPtP4ctK4Dl3LiIktI+IDZ49EkdT61ju3f7q3cPLjlV89aArqnXLiSYM2Vb5CX4jpbWDvjr6GtL4W4nYu+lt3SzNHNB5K+VZSV45HFI8ZTZC21FK0nKSOlD5+FVfDz4ZZRdOt/sby4MnUrYGkKb0gnpVI4V47akpRBvSghwYS2/wAgr0V2PrV7A8VGhJBGM557VyF1E6paka8JqS8EbGc0jSafbSPE0qO3Q0vwh3qrRMoSfaXHgXKUzdbK60UyHEKkRxlKgFEAkHr99W6z8TWW+4RbbjHcdVyQpWhf+lWD+FYPeJiU3q4oecdUBKeGnmMaznbbG1RY5hvE+LqQsHyKACcepIPOoulPoifTuo6hkjVjpXi0K1Zz0rBIHEd7sadVpvC3WU4HgP4dR64zn8qs9s9sKXBou1tU0oj+8iq1Jz3KVbj8TVbpkhzUdJHNavupIxqz+dQIl7g3Zlly0z476VteIoahqTtyKeYNOxXXZUlTaUBKU7k5Oaj7bXwInZ6DcVXeKuKW7UlcOEQuZ1OchsEfrjfFQeK+LRAW5At28kZSt0YIb+Xr+lZ444txetTmVHJJJ3z3J61oYuK5vcgLIyOK4xHHnlvvLccUpbijlRUcnPfPekHJOw59KSlWdgeXYU6hBUoAAkk4x69K6bFo0vJkzls9bGdknJ5AVfLB7N5M9hMi5SFRULGUtpTlePXOwozwJwOiMGrldUZkc22TuG+xPc/pUvjDi+dbbtHs9khF6YvB1OpOlWeie/qeQqjI9RsnP2cX47YXTixjH3LevwVW9cP3XgV5u7WuYXGAoJUdOD8lDkQavXB/GULiRkN6gxOSnzsKPP1T3FFp8CPdrWmLd20lDoQVoC8eYYOM/MVVr77PYSWTLsCnINwZGtsoUSlRHT0+dZ0smrJgo5Hif+7/ACGRrlXLcPt/BH469nzdx8SfZghmVzWydkOfLsayJ5l+JKW28hxh9tWFIIwoKzWq8P8AtNYTCdZ4gSpuWwkjW2nIdx0x0V+VI4TiReMb27xBclMFTS9DUJsDKAOSl9/StHFyMjEhJZEdxXT/AD/kosrrsknW/LE8PcJ3PiWPFmcWzHlR20gR4+dKiPtKPqPvqxSPZ7wy6z4fuOjstK1A/rU/jKZdIFiedsUcPSQOXMpTjcgdT6Vi0DjLiOHP94Vcn3VavO0/ug9xjp+1CURystOdUuKXwi2ftVeJLYR419nkyxMuTISzJhj4hp87Y7nuKz5ZWTgb19P8PXRniKyNTPD0pfSQts74PIj1rCuNbQzaOJpsSMNLKVhaE9goZx92aKwL7b5umz7kV3QjBc49MqgaX2zmrnwjxZJtgTFnqW7F5JOfM3/I9KroHpS0itCfp1dkdTB1kSi9o1t+9xjGEhlSVg/CpPWhh4jXnkmqFBmvRVaUKJaPxIPL7qOJn24pBU64CRuNHKudyvSsiqeq/KNGrLqkvq8MzHiM4v8Acv8A3bv/ADND0rIPSiHEe9/uJ7y3f+ZoaazAkkplOBGgLITzwDSS4pafMdW/XnTBr0EikIJW1CFlSzLMV5sZQpsEqUfu7VdLXxTxHBYfjqvCn2lghC1JCl47hR3G1U20IbALy06lg4T6d6MJWFb6aLop5eWC33a+lEjxdR1ZJJO+etLS4M4AxUcA5233qXHaU4tKG0qUtRASlIySfStvHq156M2b8j7CFrWEISVKVsABkk9AK0e1ezZ1+zKdmvmPOWAWkjkjsFev6UY4C4GatSEz7mhK5pGUIO4ZB/eu4v4nlSJX9C4bJdluHS46jcI7gHuOp6fOqrc2dk/ax3rXb/8AfBdCiMI87P8AhA7hjjV+1TFWbiVQw0vw0yAoK0kfaPUev41o4RHfU3ICW1qA8jmATg9j2rPJ/s6hMcPqW9MCJ7Y8VyQs+QnqMdvXnQTgziufYkJblIdk2nUEasE+ET9k/sf+qHvxqsmLtx35Xa6T/sXQulU1G1eAhxRYuKL9xaiO6S3CSSth5tRDbaM8z/n/AOulX29XaNw7Y1SJTmpTbelAV8TqsbDHc10ziO2xbQbkJKHGFDKNByVnsB3oDZbLK4guCL9xIjypOqHCPwsjoo+tDSm7Ix91ajD+WXLSbUHtspdj9nV1vbfvs11MJDxK0pUglZzvnHQUxduGr7wLIRc4MgLZQcF5oHG/Rae1Xvivj+PYpohRGBMkJP0o16Qj0z39KsD7ab7w8oeDo98jbIdHw6htn5Ua/UMuPGVy/Tl8fsUqmryovygLwXxrE4gaDEjSxcEjztk7L9UnqPSonFvs7i3t73yCtEWSpQLhA8qx1JHQ1Tbp7PL7ZWxNhOJkqb8wUwSlaD3A61YuEvaO2IqovEKyh9oHDun+8x0I6GlOhwfv4Mtr8fKFGxP6LkW5tNu4P4eSkrLcWOjcnmo/yT0rBr9cnLxeJVwdGFPLyE/ZSNgPw/OivGPFEriOYS4oohoP0LGeXqe5/Sq9pzWp6bgyo3bZ9zBsi9T+mPSEClJFdunoKUDnpWsCHoxXbd6ebjPuN60MuKT3CaT7rI/w73+g1S7q99ol7c/wVHiEZv1yA/xbx+XnVQ1WOlFOIRm/XEHYmU9/zVQ0oKT5wRnr3rz46IQN6UQMc67Cd96WpOUDTq5betIRNtOSFAcsijLDZIGPzqDwxFVJVISgE4CauFrsEmS+GmkKW4rkK08aSUU2ZeVYo2OPyCmmFJ2xn5UcspuNnms3CMw4laN0lbRIIrVuEOB4dpZTImttvzDvkjKUegq2/QLSWstq2wU7HP3VdP1FLcVHaGjiSa25aBHDHEsS+xgEK8OUlP0jCuY9R3FEI9qhRJT0qNGbbeeP0ikjGqgt34VaLonWge6S0ebybBXpip9mu/vQDEweHJGyugV8qzpqL+qrr8BULGnws7+GVe5MXHjG6qh6Hotrjqw4CMFZHX51ZJ7Fos1hMV9lsRAjT4RHxn9zRK4TWLdHU8+oAdhzNA27Kb4pUu9AltQwyyhRwhPQ/OrFbzUeX0xX4ISjxbUfMn/BlRSWJgfhDwkNO62UKwoJOdue2furVeF+LI12bRHkaWZuMFv7fqP4oRduBF/Fbnkqx9V7b86qFytk+1PhUhh5lwHIcSNh8iK2LP6bOgoqWpLr8mbCWRizbcfBp07hS0Trs3c34+Xm9zjZKyORI64oBxnx05Y5wg2+MlbyMF0upIA9B3+de8IcctSdEG7rDb+dKHjslfoexopxxZrVcrS7JuC0sLZTlEkDdPp6g9qzoVunIVeUm0afONlbnU9MhWX2i2mZEUu4LESQhOVoUchWPsnrWW8WXhu+Xl2Y1HSw3ySEpwVDur1NC1aQo6VE77HvTas10uL6bTj2OyHz/BnW5M7ElIbAOwzsKWNq7Fe4zWgynezzrv8AjRC3wfFIceSdHPSeav8AqugQi6Q66PoxyH2qMY6duXpXNer+q8F7NL8vtmnh4nJ85if25UvxHPtK/wBRpKtqRg965TbNf+xmfEKVf1y5K7S3c7cj4iqHuaceValH/wAmB+tFeIUsKvlw069QlPagRz86sUO1EYUEISkHHKiCkaGCQEgnvnrTgCNynl6Z3pKjqACsAjkAOlK+1sDy3BpDFy9lraX585vGR4aVDPzNbrwjDhsNFxrd8nzZG4+VYX7JF44ikt4xrjH8lA1sMZ1bD6Vsr0qFXR3x0AXJRv5tFyurL78RSIy9CuuOo+dVFKVx3yrK0uJPPkatVruaJaAlWEvDmnPOnZdsjzFhahpVnfHX0pRlx7J3Ve9qUGOW18yYSHHOZG5qtcQhDVyUpvngK2ON96srzrUKOkJTy8qEDmT2oczZxKWZE4kqWc6ByHpT1tRbb6GvhKcFBdlXuUx6VpD6lLCfh9KsPCd096YVEcUC4z8JPVNOXGyW5Mda1FTOkZKwrlVDjz1Wu4CUw4XAheM4+JOaPhXHJrcYroB3Zi3KU3vZfb/eXrGtuQ6yXoazpUU7KQf3FEmVMXKG26trLbqc6HU429Qa8jOR7rAad0JcacSFYUMiqb7QeKXreTbLeS28UgrdGQUA8sfzQlNErpqqC1I0Z2KtOyT+kkcUcGWMxXZnif08oBUpaN0/6f4rLrneZ82GzBky1uxWCdAVzPbPf9qfufEF0uUZqNLluONNnKQcb/M9aEKz1O9dVg4VlUf1nya6/Yybr4Tl+mtDBySSa7B5HnThSDXoSR8609lOxvSamwYYfw4sHwx/8j6V7Chl5QUoYbTzPVXpRfATgJACQNh2rA9W9VVK9mt/U/4NLCxHN859HDYDYD0FdXhOK8Jrj223tm2lpaR6aTk17XmaiPozi+oZF4uJw4tz3t3OPhH0iuf5UNU0tSj9Hgjc4GTRO/OpTd7mgBCV++PHJTufpFbc6gpjrWvJUNHIEeb8qKBxhSGwr4ionppxTiEhW+QT6ClOFhvISHMg7kgAn7ulN6cKToB0HlkikJlo9lzhb4tSk7a2Vj9D+1bKDp5ViPAaiji+Cc4BCh92DW0hW9XV9AGX4mEG3VIwps6TjmKOQ78ExyJG60jbH1qraVeX5V6DnnVvBS7A43Srf0lhtDxuNxU+7nCBlKTyFSuJJ70GICwdKlbascqBWad7pNTqOG1DBParTMjMz4y23N0qGxH6ioySjNNrwF0SdlTSf1Ge3G6TJTKWn31OJG+CaPWDhiK5DMiWlLqnUEAA7JB6j1odO4SnB9SGNLiFclauXzq32qMLVam2XXB9EjcqP30ZkXxjUlS+wbGx5ysbuWyr8O3RNluE6zzXPomlFTS1dsZIqmca35F8uOppCUstDQhWnClfP0r3iWYifd5UlGdC1YB+0BtQNQznUBz2IFbWHhQjNXy7aQHbktx9pdJkRQII7V5pzUjwVHO21KTGyM1rckDKfwRkoPp+FSY8QOq1LJCetSGYevOokJHWpmhKEgJHLlWJ6r6p7Efbr+5/wamBiO185dCQAlIAAAHKuyDRa02wXGHJDOtMtBCkH6pHahjzbjDpaeSULG2CMVx0nJ+Wb8dJaEYrwiva41EmIrq96Anka7B7UtDmcX1kuXq6OhGUJlulS1Hl9Iqhzi0rWksqUnTtp5EUVviCu83JAcCAqY9r1nCf7xXKhwMRlRSMvY5KIwM0SDCRgYSpsEeoxqppOW1JUpOlBJxgVJbdQ6pXjYQcback56VHecOEoyrSk8iKcQb4ScDfFFtWeRURn7jWz6hnnWGWR8IvdvUeaXkmtsSrO9XVdGbmvUkTmjkc6WVbbUw2oYxXqlAUXCOzNkz1a9PWptu4kegENuAutJ5J6gUIddz1qMVE5INGQojNakQVs63uJdlcbW4N6loeCh9XTVW4l4sfuTamGR4Uc88HKlUJeGee47VF8InG3Ki6PT6K5ctbHtzbprjsi6dY25V6Gs7Yqahgk8qcTH3Ga0fcSBNEBLJ3wdutOIZKd8eWpjjaWxq6UyVauWw7Vl5/qSpi1H7jQwcGVz5S6Qntp2xSVc6WRXhwTvXJTlKcuUu2dNGKitIP8Jynw6Y+r6AjKjnlVhn2yNPb0yGtyNlYwQfnVIt0lEWQl13JCTyFX21zG3I6HzhBWPKhKsmroaa0yuzaeyqXHhOdGBcigSWuZ0bKHzHWq64FJyFJUkg4wa17xAMZ05Hcgmht0skC6DXJQWl8g63hJ+/vTSq/Ao2fkEqgszOFoCWmkgeBqJSN9eTv+NUlaX0KKVNLyDg7VqdvtzdshMRI6lLaQSUlzmcnNLVb2FqKlNJyTk7VNQi15G5P4Pl7iNKze5qFkhPvb2n/AHFZqKIyCMqOBqxrBzUm/rBvc5C8qCZb2ADyHiKzUVtLSlAEK0p74pCOKxktoWkEHAIGM1HdbKFkK71KDaH1pSXMJOyVKwMU1JYLStIUVYOxzsRTCQ/aAP6xC18vGT+tbalQwMcqxGN5ZkV3GMOJ2++tlbcygH0q+ky8/tBBpea8cdxtUdpe1ctWc1o1RMuTErUSTuaQCcV6lO3KnW2s0dGSiV8djITnnvXoZ1EY2qYhipKI+1O8gkq2QUs55dKWWwhJUroKIIYxvXPxlOsOJTsSKonkPT0WwqXJbK4+4XVb8u1N4pJbWh5SHcgjvXvzrmrJSlJykdRXGMYJRPaTkDc1wNeE1AsOVvuKJWS4iDI1KBORhP8AlPehma7Yb5OemKdPQzW0aZBkiU0Ck5Jxn1Pb/wC9KmOoSfCKjgBWwrN7bepEJaQVnQNuXIdcUfh8Tol3FCnwGWGhhCe57mioWIHnW0WfSUuJBOQCQKez6GhEniS3iO46HRrCSQnqTVe/ty4NtBqT4vzsUVLRhV6OOILlsP8AxT3/ADVUFI1E5rq6qxx1aAhPlzvUd3ICSCflnlXV1MOSELK1s6uix+ta+lRDCMdhXV1X09MzM/4H2Se9PpGTXV1akOkZDHkJFSGkjNdXVKXRbEkoSKlISNNdXVRIsQ4EjFe/DjFdXVAsQNvUVlbanCjCh1FVzAGodq6urMyfuNrE/wBMbHwGurq6hwo6vDXV1IQhXOvNRSDg4rq6nQmIV5kb0VjW9lcZpatWVIBPLtXV1RfYo9H/2Q==">
            <a:hlinkClick r:id="rId2"/>
          </p:cNvPr>
          <p:cNvSpPr>
            <a:spLocks noChangeAspect="1" noChangeArrowheads="1"/>
          </p:cNvSpPr>
          <p:nvPr/>
        </p:nvSpPr>
        <p:spPr bwMode="auto">
          <a:xfrm>
            <a:off x="155575" y="-890588"/>
            <a:ext cx="1771650" cy="18669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97562"/>
          </a:xfrm>
        </p:spPr>
        <p:txBody>
          <a:bodyPr>
            <a:normAutofit/>
          </a:bodyPr>
          <a:lstStyle/>
          <a:p>
            <a:pPr algn="l"/>
            <a:r>
              <a:rPr lang="en-US" dirty="0" smtClean="0">
                <a:solidFill>
                  <a:srgbClr val="FF0000"/>
                </a:solidFill>
              </a:rPr>
              <a:t>extent of customer migration to</a:t>
            </a:r>
            <a:br>
              <a:rPr lang="en-US" dirty="0" smtClean="0">
                <a:solidFill>
                  <a:srgbClr val="FF0000"/>
                </a:solidFill>
              </a:rPr>
            </a:br>
            <a:r>
              <a:rPr lang="en-US" dirty="0" smtClean="0">
                <a:solidFill>
                  <a:srgbClr val="FF0000"/>
                </a:solidFill>
              </a:rPr>
              <a:t>electronic payments in India. From </a:t>
            </a:r>
            <a:r>
              <a:rPr lang="en-US" dirty="0" smtClean="0">
                <a:solidFill>
                  <a:srgbClr val="92D050"/>
                </a:solidFill>
              </a:rPr>
              <a:t>less than half a percent </a:t>
            </a:r>
            <a:r>
              <a:rPr lang="en-US" dirty="0" smtClean="0">
                <a:solidFill>
                  <a:srgbClr val="FF0000"/>
                </a:solidFill>
              </a:rPr>
              <a:t>of transactions in the electronic mode in 2001, today we process close to about </a:t>
            </a:r>
            <a:r>
              <a:rPr lang="en-US" dirty="0" smtClean="0">
                <a:solidFill>
                  <a:srgbClr val="92D050"/>
                </a:solidFill>
              </a:rPr>
              <a:t>30 </a:t>
            </a:r>
            <a:r>
              <a:rPr lang="en-US" dirty="0" err="1" smtClean="0">
                <a:solidFill>
                  <a:srgbClr val="92D050"/>
                </a:solidFill>
              </a:rPr>
              <a:t>crore</a:t>
            </a:r>
            <a:r>
              <a:rPr lang="en-US" dirty="0" smtClean="0">
                <a:solidFill>
                  <a:srgbClr val="92D050"/>
                </a:solidFill>
              </a:rPr>
              <a:t> transactions </a:t>
            </a:r>
            <a:r>
              <a:rPr lang="en-US" dirty="0" smtClean="0">
                <a:solidFill>
                  <a:srgbClr val="FF0000"/>
                </a:solidFill>
              </a:rPr>
              <a:t>per year in the electronic mode.</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97562"/>
          </a:xfrm>
        </p:spPr>
        <p:txBody>
          <a:bodyPr>
            <a:normAutofit/>
          </a:bodyPr>
          <a:lstStyle/>
          <a:p>
            <a:pPr algn="l"/>
            <a:r>
              <a:rPr lang="en-US" sz="3600" dirty="0" smtClean="0">
                <a:solidFill>
                  <a:srgbClr val="FF0000"/>
                </a:solidFill>
              </a:rPr>
              <a:t>Institute for Development and Research in Banking Technology (IDRBT), set up by the RBI in 1997 set up the National Financial Switch for interconnecting ATMs. </a:t>
            </a:r>
            <a:br>
              <a:rPr lang="en-US" sz="3600" dirty="0" smtClean="0">
                <a:solidFill>
                  <a:srgbClr val="FF0000"/>
                </a:solidFill>
              </a:rPr>
            </a:br>
            <a:r>
              <a:rPr lang="en-US" sz="3600" dirty="0" smtClean="0">
                <a:solidFill>
                  <a:srgbClr val="FF0000"/>
                </a:solidFill>
              </a:rPr>
              <a:t/>
            </a:r>
            <a:br>
              <a:rPr lang="en-US" sz="3600" dirty="0" smtClean="0">
                <a:solidFill>
                  <a:srgbClr val="FF0000"/>
                </a:solidFill>
              </a:rPr>
            </a:br>
            <a:r>
              <a:rPr lang="en-US" sz="3600" dirty="0" smtClean="0">
                <a:solidFill>
                  <a:srgbClr val="FF0000"/>
                </a:solidFill>
              </a:rPr>
              <a:t>It’s interesting to note that at the turn of the century, there were only </a:t>
            </a:r>
            <a:r>
              <a:rPr lang="en-US" sz="3600" dirty="0" smtClean="0">
                <a:solidFill>
                  <a:srgbClr val="92D050"/>
                </a:solidFill>
              </a:rPr>
              <a:t>about 4000 ATMs </a:t>
            </a:r>
            <a:r>
              <a:rPr lang="en-US" sz="3600" dirty="0" smtClean="0">
                <a:solidFill>
                  <a:srgbClr val="FF0000"/>
                </a:solidFill>
              </a:rPr>
              <a:t>in all of India, and </a:t>
            </a:r>
            <a:r>
              <a:rPr lang="en-US" sz="3600" dirty="0" smtClean="0">
                <a:solidFill>
                  <a:srgbClr val="92D050"/>
                </a:solidFill>
              </a:rPr>
              <a:t>today</a:t>
            </a:r>
            <a:r>
              <a:rPr lang="en-US" sz="3600" dirty="0" smtClean="0">
                <a:solidFill>
                  <a:srgbClr val="FF0000"/>
                </a:solidFill>
              </a:rPr>
              <a:t> there are </a:t>
            </a:r>
            <a:r>
              <a:rPr lang="en-US" sz="3600" dirty="0" smtClean="0">
                <a:solidFill>
                  <a:srgbClr val="92D050"/>
                </a:solidFill>
              </a:rPr>
              <a:t>more than ten times </a:t>
            </a:r>
            <a:r>
              <a:rPr lang="en-US" sz="3600" dirty="0" smtClean="0">
                <a:solidFill>
                  <a:srgbClr val="FF0000"/>
                </a:solidFill>
              </a:rPr>
              <a:t>this number, and </a:t>
            </a:r>
            <a:r>
              <a:rPr lang="en-US" sz="3600" dirty="0" smtClean="0">
                <a:solidFill>
                  <a:srgbClr val="92D050"/>
                </a:solidFill>
              </a:rPr>
              <a:t>all of them interconnected.</a:t>
            </a:r>
            <a:endParaRPr lang="en-US" sz="3600" dirty="0">
              <a:solidFill>
                <a:srgbClr val="92D05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97562"/>
          </a:xfrm>
        </p:spPr>
        <p:txBody>
          <a:bodyPr>
            <a:noAutofit/>
          </a:bodyPr>
          <a:lstStyle/>
          <a:p>
            <a:pPr algn="l"/>
            <a:r>
              <a:rPr lang="en-US" sz="3200" dirty="0" smtClean="0">
                <a:solidFill>
                  <a:srgbClr val="FF0000"/>
                </a:solidFill>
              </a:rPr>
              <a:t>These changes have enabled RBI to</a:t>
            </a:r>
            <a:br>
              <a:rPr lang="en-US" sz="3200" dirty="0" smtClean="0">
                <a:solidFill>
                  <a:srgbClr val="FF0000"/>
                </a:solidFill>
              </a:rPr>
            </a:br>
            <a:r>
              <a:rPr lang="en-US" sz="3200" dirty="0" smtClean="0">
                <a:solidFill>
                  <a:srgbClr val="FF0000"/>
                </a:solidFill>
              </a:rPr>
              <a:t>take two major steps in this area in recent months. </a:t>
            </a:r>
            <a:br>
              <a:rPr lang="en-US" sz="3200" dirty="0" smtClean="0">
                <a:solidFill>
                  <a:srgbClr val="FF0000"/>
                </a:solidFill>
              </a:rPr>
            </a:br>
            <a:r>
              <a:rPr lang="en-US" sz="3200" dirty="0" smtClean="0">
                <a:solidFill>
                  <a:srgbClr val="FF0000"/>
                </a:solidFill>
              </a:rPr>
              <a:t>-First, ATM card holders can use any ATM in the country irrespective of which bank issued them the card;</a:t>
            </a:r>
            <a:br>
              <a:rPr lang="en-US" sz="3200" dirty="0" smtClean="0">
                <a:solidFill>
                  <a:srgbClr val="FF0000"/>
                </a:solidFill>
              </a:rPr>
            </a:br>
            <a:r>
              <a:rPr lang="en-US" sz="3200" dirty="0" smtClean="0">
                <a:solidFill>
                  <a:srgbClr val="FF0000"/>
                </a:solidFill>
              </a:rPr>
              <a:t>- second, use of ATMs has become </a:t>
            </a:r>
            <a:r>
              <a:rPr lang="en-US" sz="3200" dirty="0" smtClean="0">
                <a:solidFill>
                  <a:srgbClr val="00B050"/>
                </a:solidFill>
              </a:rPr>
              <a:t>free of charge since April 1, 2009. </a:t>
            </a:r>
            <a:r>
              <a:rPr lang="en-US" sz="3200" dirty="0" smtClean="0">
                <a:solidFill>
                  <a:srgbClr val="FF0000"/>
                </a:solidFill>
              </a:rPr>
              <a:t/>
            </a:r>
            <a:br>
              <a:rPr lang="en-US" sz="3200" dirty="0" smtClean="0">
                <a:solidFill>
                  <a:srgbClr val="FF0000"/>
                </a:solidFill>
              </a:rPr>
            </a:br>
            <a:r>
              <a:rPr lang="en-US" sz="3200" dirty="0" smtClean="0">
                <a:solidFill>
                  <a:srgbClr val="FF0000"/>
                </a:solidFill>
              </a:rPr>
              <a:t>So, now a customer can go to any ATM and withdraw money free of charge regardless of which ATM is being used and which bank issued the card</a:t>
            </a:r>
            <a:r>
              <a:rPr lang="en-US" sz="3200" dirty="0" smtClean="0"/>
              <a:t>.</a:t>
            </a:r>
            <a:endParaRPr lang="en-US" sz="3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73762"/>
          </a:xfrm>
        </p:spPr>
        <p:txBody>
          <a:bodyPr>
            <a:normAutofit fontScale="90000"/>
          </a:bodyPr>
          <a:lstStyle/>
          <a:p>
            <a:pPr algn="l"/>
            <a:r>
              <a:rPr lang="en-US" dirty="0" smtClean="0">
                <a:solidFill>
                  <a:srgbClr val="FF0000"/>
                </a:solidFill>
              </a:rPr>
              <a:t>Regional disparities </a:t>
            </a:r>
            <a:br>
              <a:rPr lang="en-US" dirty="0" smtClean="0">
                <a:solidFill>
                  <a:srgbClr val="FF0000"/>
                </a:solidFill>
              </a:rPr>
            </a:br>
            <a:r>
              <a:rPr lang="en-US" dirty="0" smtClean="0">
                <a:solidFill>
                  <a:srgbClr val="FF0000"/>
                </a:solidFill>
              </a:rPr>
              <a:t>Only 10 % of the total branches in Barak valley (south Assam) are fully computerized and a very negligible fraction of bank branches are under core banking solution. As on today (2007) only SBI has ATM facilities in the area.  </a:t>
            </a:r>
            <a:br>
              <a:rPr lang="en-US" dirty="0" smtClean="0">
                <a:solidFill>
                  <a:srgbClr val="FF0000"/>
                </a:solidFill>
              </a:rPr>
            </a:br>
            <a:r>
              <a:rPr lang="en-US" sz="1800" dirty="0" smtClean="0">
                <a:solidFill>
                  <a:srgbClr val="00B050"/>
                </a:solidFill>
              </a:rPr>
              <a:t>Loan recovery and asset quality of commercial banks: an empirical analysis by Dr </a:t>
            </a:r>
            <a:r>
              <a:rPr lang="en-US" sz="1800" dirty="0" err="1" smtClean="0">
                <a:solidFill>
                  <a:srgbClr val="00B050"/>
                </a:solidFill>
              </a:rPr>
              <a:t>Jaynal</a:t>
            </a:r>
            <a:r>
              <a:rPr lang="en-US" sz="1800" dirty="0" smtClean="0">
                <a:solidFill>
                  <a:srgbClr val="00B050"/>
                </a:solidFill>
              </a:rPr>
              <a:t> </a:t>
            </a:r>
            <a:r>
              <a:rPr lang="en-US" sz="1800" dirty="0" err="1" smtClean="0">
                <a:solidFill>
                  <a:srgbClr val="00B050"/>
                </a:solidFill>
              </a:rPr>
              <a:t>Ud</a:t>
            </a:r>
            <a:r>
              <a:rPr lang="en-US" sz="1800" dirty="0" smtClean="0">
                <a:solidFill>
                  <a:srgbClr val="00B050"/>
                </a:solidFill>
              </a:rPr>
              <a:t>- din Ahmed in a paper published in Indian Journal of finance  April 2010.</a:t>
            </a:r>
            <a:endParaRPr lang="en-US" sz="1800" dirty="0">
              <a:solidFill>
                <a:srgbClr val="00B05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Autofit/>
          </a:bodyPr>
          <a:lstStyle/>
          <a:p>
            <a:pPr algn="l"/>
            <a:r>
              <a:rPr lang="en-US" sz="2800" dirty="0" smtClean="0"/>
              <a:t/>
            </a:r>
            <a:br>
              <a:rPr lang="en-US" sz="2800" dirty="0" smtClean="0"/>
            </a:br>
            <a:r>
              <a:rPr lang="en-US" sz="2800" dirty="0" smtClean="0"/>
              <a:t/>
            </a:r>
            <a:br>
              <a:rPr lang="en-US" sz="2800" dirty="0" smtClean="0"/>
            </a:br>
            <a:r>
              <a:rPr lang="en-US" sz="2800" dirty="0" smtClean="0">
                <a:solidFill>
                  <a:srgbClr val="FF0000"/>
                </a:solidFill>
              </a:rPr>
              <a:t>Getting Personal with Personnel </a:t>
            </a:r>
            <a:br>
              <a:rPr lang="en-US" sz="2800" dirty="0" smtClean="0">
                <a:solidFill>
                  <a:srgbClr val="FF0000"/>
                </a:solidFill>
              </a:rPr>
            </a:br>
            <a:r>
              <a:rPr lang="en-US" sz="2800" dirty="0" smtClean="0"/>
              <a:t/>
            </a:r>
            <a:br>
              <a:rPr lang="en-US" sz="2800" dirty="0" smtClean="0"/>
            </a:br>
            <a:r>
              <a:rPr lang="en-US" sz="2800" b="1" dirty="0" smtClean="0">
                <a:solidFill>
                  <a:srgbClr val="00B050"/>
                </a:solidFill>
              </a:rPr>
              <a:t>People represent the most precious asset</a:t>
            </a:r>
            <a:r>
              <a:rPr lang="en-US" sz="2800" dirty="0" smtClean="0">
                <a:solidFill>
                  <a:srgbClr val="FF0000"/>
                </a:solidFill>
              </a:rPr>
              <a:t/>
            </a:r>
            <a:br>
              <a:rPr lang="en-US" sz="2800" dirty="0" smtClean="0">
                <a:solidFill>
                  <a:srgbClr val="FF0000"/>
                </a:solidFill>
              </a:rPr>
            </a:br>
            <a:r>
              <a:rPr lang="en-US" sz="2800" b="1" dirty="0" smtClean="0">
                <a:solidFill>
                  <a:srgbClr val="FF0000"/>
                </a:solidFill>
              </a:rPr>
              <a:t>Large employee base – largely untrained. Training scope &amp; methodology?</a:t>
            </a:r>
            <a:r>
              <a:rPr lang="en-US" sz="2800" dirty="0" smtClean="0">
                <a:solidFill>
                  <a:srgbClr val="FF0000"/>
                </a:solidFill>
              </a:rPr>
              <a:t> </a:t>
            </a:r>
            <a:br>
              <a:rPr lang="en-US" sz="2800" dirty="0" smtClean="0">
                <a:solidFill>
                  <a:srgbClr val="FF0000"/>
                </a:solidFill>
              </a:rPr>
            </a:br>
            <a:r>
              <a:rPr lang="en-US" sz="2800" b="1" dirty="0" smtClean="0">
                <a:solidFill>
                  <a:srgbClr val="00B050"/>
                </a:solidFill>
              </a:rPr>
              <a:t>VRS to balance costs. Break even? Down sizing?</a:t>
            </a:r>
            <a:r>
              <a:rPr lang="en-US" sz="2800" dirty="0" smtClean="0">
                <a:solidFill>
                  <a:srgbClr val="00B050"/>
                </a:solidFill>
              </a:rPr>
              <a:t> </a:t>
            </a:r>
            <a:r>
              <a:rPr lang="en-US" sz="2800" dirty="0" smtClean="0">
                <a:solidFill>
                  <a:srgbClr val="FF0000"/>
                </a:solidFill>
              </a:rPr>
              <a:t/>
            </a:r>
            <a:br>
              <a:rPr lang="en-US" sz="2800" dirty="0" smtClean="0">
                <a:solidFill>
                  <a:srgbClr val="FF0000"/>
                </a:solidFill>
              </a:rPr>
            </a:br>
            <a:r>
              <a:rPr lang="en-US" sz="2800" b="1" dirty="0" smtClean="0">
                <a:solidFill>
                  <a:srgbClr val="FF0000"/>
                </a:solidFill>
              </a:rPr>
              <a:t>Bring in young blood</a:t>
            </a:r>
            <a:r>
              <a:rPr lang="en-US" sz="2800" dirty="0" smtClean="0">
                <a:solidFill>
                  <a:srgbClr val="FF0000"/>
                </a:solidFill>
              </a:rPr>
              <a:t> </a:t>
            </a:r>
            <a:br>
              <a:rPr lang="en-US" sz="2800" dirty="0" smtClean="0">
                <a:solidFill>
                  <a:srgbClr val="FF0000"/>
                </a:solidFill>
              </a:rPr>
            </a:br>
            <a:r>
              <a:rPr lang="en-US" sz="2800" b="1" dirty="0" smtClean="0">
                <a:solidFill>
                  <a:srgbClr val="00B050"/>
                </a:solidFill>
              </a:rPr>
              <a:t>Campus recruitment</a:t>
            </a:r>
            <a:r>
              <a:rPr lang="en-US" sz="2800" dirty="0" smtClean="0">
                <a:solidFill>
                  <a:srgbClr val="00B050"/>
                </a:solidFill>
              </a:rPr>
              <a:t> </a:t>
            </a:r>
            <a:r>
              <a:rPr lang="en-US" sz="2800" dirty="0" smtClean="0">
                <a:solidFill>
                  <a:srgbClr val="FF0000"/>
                </a:solidFill>
              </a:rPr>
              <a:t/>
            </a:r>
            <a:br>
              <a:rPr lang="en-US" sz="2800" dirty="0" smtClean="0">
                <a:solidFill>
                  <a:srgbClr val="FF0000"/>
                </a:solidFill>
              </a:rPr>
            </a:br>
            <a:r>
              <a:rPr lang="en-US" sz="2800" b="1" dirty="0" smtClean="0">
                <a:solidFill>
                  <a:srgbClr val="FF0000"/>
                </a:solidFill>
              </a:rPr>
              <a:t>Re-defining &amp; designing jobs. Career paths?</a:t>
            </a:r>
            <a:r>
              <a:rPr lang="en-US" sz="2800" dirty="0" smtClean="0">
                <a:solidFill>
                  <a:srgbClr val="FF0000"/>
                </a:solidFill>
              </a:rPr>
              <a:t> </a:t>
            </a:r>
            <a:br>
              <a:rPr lang="en-US" sz="2800" dirty="0" smtClean="0">
                <a:solidFill>
                  <a:srgbClr val="FF0000"/>
                </a:solidFill>
              </a:rPr>
            </a:br>
            <a:r>
              <a:rPr lang="en-US" sz="2800" b="1" dirty="0" smtClean="0">
                <a:solidFill>
                  <a:srgbClr val="00B050"/>
                </a:solidFill>
              </a:rPr>
              <a:t>Specialist Vs. Generalist</a:t>
            </a:r>
            <a:r>
              <a:rPr lang="en-US" sz="2800" dirty="0" smtClean="0">
                <a:solidFill>
                  <a:srgbClr val="00B050"/>
                </a:solidFill>
              </a:rPr>
              <a:t> </a:t>
            </a:r>
            <a:r>
              <a:rPr lang="en-US" sz="2800" dirty="0" smtClean="0">
                <a:solidFill>
                  <a:srgbClr val="FF0000"/>
                </a:solidFill>
              </a:rPr>
              <a:t/>
            </a:r>
            <a:br>
              <a:rPr lang="en-US" sz="2800" dirty="0" smtClean="0">
                <a:solidFill>
                  <a:srgbClr val="FF0000"/>
                </a:solidFill>
              </a:rPr>
            </a:br>
            <a:r>
              <a:rPr lang="en-US" sz="2800" b="1" dirty="0" smtClean="0">
                <a:solidFill>
                  <a:srgbClr val="FF0000"/>
                </a:solidFill>
              </a:rPr>
              <a:t>Attrition of trained employees to IT industry / other banks. Competitive incentives?</a:t>
            </a:r>
            <a:r>
              <a:rPr lang="en-US" sz="2800" dirty="0" smtClean="0">
                <a:solidFill>
                  <a:srgbClr val="FF0000"/>
                </a:solidFill>
              </a:rPr>
              <a:t> </a:t>
            </a:r>
            <a:br>
              <a:rPr lang="en-US" sz="2800" dirty="0" smtClean="0">
                <a:solidFill>
                  <a:srgbClr val="FF0000"/>
                </a:solidFill>
              </a:rPr>
            </a:br>
            <a:r>
              <a:rPr lang="en-US" sz="2800" b="1" dirty="0" smtClean="0">
                <a:solidFill>
                  <a:srgbClr val="00B050"/>
                </a:solidFill>
              </a:rPr>
              <a:t>Re-location of personnel. Union issues?</a:t>
            </a:r>
            <a:r>
              <a:rPr lang="en-US" sz="2800" dirty="0" smtClean="0">
                <a:solidFill>
                  <a:srgbClr val="00B050"/>
                </a:solidFill>
              </a:rPr>
              <a:t> </a:t>
            </a:r>
            <a:r>
              <a:rPr lang="en-US" sz="2800" dirty="0" smtClean="0">
                <a:solidFill>
                  <a:srgbClr val="FF0000"/>
                </a:solidFill>
              </a:rPr>
              <a:t/>
            </a:r>
            <a:br>
              <a:rPr lang="en-US" sz="2800" dirty="0" smtClean="0">
                <a:solidFill>
                  <a:srgbClr val="FF0000"/>
                </a:solidFill>
              </a:rPr>
            </a:br>
            <a:r>
              <a:rPr lang="en-US" sz="2800" b="1" dirty="0" smtClean="0">
                <a:solidFill>
                  <a:srgbClr val="FF0000"/>
                </a:solidFill>
              </a:rPr>
              <a:t>Retrained personnel. Morale of employees?</a:t>
            </a:r>
            <a:r>
              <a:rPr lang="en-US" sz="2800" dirty="0" smtClean="0">
                <a:solidFill>
                  <a:srgbClr val="FF0000"/>
                </a:solidFill>
              </a:rPr>
              <a:t> </a:t>
            </a:r>
            <a:br>
              <a:rPr lang="en-US" sz="2800" dirty="0" smtClean="0">
                <a:solidFill>
                  <a:srgbClr val="FF0000"/>
                </a:solidFill>
              </a:rPr>
            </a:br>
            <a:r>
              <a:rPr lang="en-US" sz="2800" dirty="0" smtClean="0">
                <a:solidFill>
                  <a:srgbClr val="FF0000"/>
                </a:solidFill>
              </a:rPr>
              <a:t> </a:t>
            </a:r>
            <a:r>
              <a:rPr lang="en-US" sz="2800" dirty="0" smtClean="0"/>
              <a:t/>
            </a:r>
            <a:br>
              <a:rPr lang="en-US" sz="2800" dirty="0" smtClean="0"/>
            </a:br>
            <a:endParaRPr lang="en-US"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172200"/>
          </a:xfrm>
        </p:spPr>
        <p:txBody>
          <a:bodyPr>
            <a:noAutofit/>
          </a:bodyPr>
          <a:lstStyle/>
          <a:p>
            <a:pPr algn="l"/>
            <a:r>
              <a:rPr lang="en-US" sz="3200" dirty="0" smtClean="0">
                <a:solidFill>
                  <a:srgbClr val="FF0000"/>
                </a:solidFill>
              </a:rPr>
              <a:t>Issues with Customers </a:t>
            </a:r>
            <a:br>
              <a:rPr lang="en-US" sz="3200" dirty="0" smtClean="0">
                <a:solidFill>
                  <a:srgbClr val="FF0000"/>
                </a:solidFill>
              </a:rPr>
            </a:br>
            <a:r>
              <a:rPr lang="en-US" sz="3200" dirty="0" smtClean="0">
                <a:solidFill>
                  <a:srgbClr val="FF0000"/>
                </a:solidFill>
              </a:rPr>
              <a:t/>
            </a:r>
            <a:br>
              <a:rPr lang="en-US" sz="3200" dirty="0" smtClean="0">
                <a:solidFill>
                  <a:srgbClr val="FF0000"/>
                </a:solidFill>
              </a:rPr>
            </a:br>
            <a:r>
              <a:rPr lang="en-US" sz="3200" dirty="0" smtClean="0">
                <a:solidFill>
                  <a:srgbClr val="FF0000"/>
                </a:solidFill>
              </a:rPr>
              <a:t>Not only employees, there are problems for customers too when a </a:t>
            </a:r>
            <a:r>
              <a:rPr lang="en-US" sz="3200" b="1" dirty="0" smtClean="0">
                <a:solidFill>
                  <a:srgbClr val="FF0000"/>
                </a:solidFill>
              </a:rPr>
              <a:t>new</a:t>
            </a:r>
            <a:r>
              <a:rPr lang="en-US" sz="3200" dirty="0" smtClean="0">
                <a:solidFill>
                  <a:srgbClr val="FF0000"/>
                </a:solidFill>
              </a:rPr>
              <a:t> </a:t>
            </a:r>
            <a:r>
              <a:rPr lang="en-US" sz="3200" b="1" dirty="0" smtClean="0">
                <a:solidFill>
                  <a:srgbClr val="FF0000"/>
                </a:solidFill>
              </a:rPr>
              <a:t>technology</a:t>
            </a:r>
            <a:r>
              <a:rPr lang="en-US" sz="3200" dirty="0" smtClean="0">
                <a:solidFill>
                  <a:srgbClr val="FF0000"/>
                </a:solidFill>
              </a:rPr>
              <a:t> arrives…</a:t>
            </a:r>
            <a:br>
              <a:rPr lang="en-US" sz="3200" dirty="0" smtClean="0">
                <a:solidFill>
                  <a:srgbClr val="FF0000"/>
                </a:solidFill>
              </a:rPr>
            </a:br>
            <a:r>
              <a:rPr lang="en-US" sz="3200" dirty="0" smtClean="0">
                <a:solidFill>
                  <a:srgbClr val="FF0000"/>
                </a:solidFill>
              </a:rPr>
              <a:t>The major challenges – </a:t>
            </a:r>
            <a:br>
              <a:rPr lang="en-US" sz="3200" dirty="0" smtClean="0">
                <a:solidFill>
                  <a:srgbClr val="FF0000"/>
                </a:solidFill>
              </a:rPr>
            </a:br>
            <a:r>
              <a:rPr lang="en-US" sz="3200" dirty="0" smtClean="0">
                <a:solidFill>
                  <a:srgbClr val="FF0000"/>
                </a:solidFill>
              </a:rPr>
              <a:t/>
            </a:r>
            <a:br>
              <a:rPr lang="en-US" sz="3200" dirty="0" smtClean="0">
                <a:solidFill>
                  <a:srgbClr val="FF0000"/>
                </a:solidFill>
              </a:rPr>
            </a:br>
            <a:r>
              <a:rPr lang="en-US" sz="3200" dirty="0" smtClean="0">
                <a:solidFill>
                  <a:srgbClr val="FF0000"/>
                </a:solidFill>
              </a:rPr>
              <a:t>-Comfort levels </a:t>
            </a:r>
            <a:br>
              <a:rPr lang="en-US" sz="3200" dirty="0" smtClean="0">
                <a:solidFill>
                  <a:srgbClr val="FF0000"/>
                </a:solidFill>
              </a:rPr>
            </a:br>
            <a:r>
              <a:rPr lang="en-US" sz="3200" dirty="0" smtClean="0">
                <a:solidFill>
                  <a:srgbClr val="00B050"/>
                </a:solidFill>
              </a:rPr>
              <a:t>-Security and trust issues </a:t>
            </a:r>
            <a:r>
              <a:rPr lang="en-US" sz="3200" dirty="0" smtClean="0">
                <a:solidFill>
                  <a:srgbClr val="FF0000"/>
                </a:solidFill>
              </a:rPr>
              <a:t/>
            </a:r>
            <a:br>
              <a:rPr lang="en-US" sz="3200" dirty="0" smtClean="0">
                <a:solidFill>
                  <a:srgbClr val="FF0000"/>
                </a:solidFill>
              </a:rPr>
            </a:br>
            <a:r>
              <a:rPr lang="en-US" sz="3200" dirty="0" smtClean="0">
                <a:solidFill>
                  <a:srgbClr val="FF0000"/>
                </a:solidFill>
              </a:rPr>
              <a:t>-Convenience factor </a:t>
            </a:r>
            <a:br>
              <a:rPr lang="en-US" sz="3200" dirty="0" smtClean="0">
                <a:solidFill>
                  <a:srgbClr val="FF0000"/>
                </a:solidFill>
              </a:rPr>
            </a:br>
            <a:r>
              <a:rPr lang="en-US" sz="3200" dirty="0" smtClean="0">
                <a:solidFill>
                  <a:srgbClr val="00B050"/>
                </a:solidFill>
              </a:rPr>
              <a:t>-Getting rid of myths </a:t>
            </a:r>
            <a:r>
              <a:rPr lang="en-US" sz="3200" dirty="0" smtClean="0">
                <a:solidFill>
                  <a:srgbClr val="FF0000"/>
                </a:solidFill>
              </a:rPr>
              <a:t/>
            </a:r>
            <a:br>
              <a:rPr lang="en-US" sz="3200" dirty="0" smtClean="0">
                <a:solidFill>
                  <a:srgbClr val="FF0000"/>
                </a:solidFill>
              </a:rPr>
            </a:br>
            <a:r>
              <a:rPr lang="en-US" sz="3200" dirty="0" smtClean="0">
                <a:solidFill>
                  <a:srgbClr val="FF0000"/>
                </a:solidFill>
              </a:rPr>
              <a:t>-Migration from existing to </a:t>
            </a:r>
            <a:r>
              <a:rPr lang="en-US" sz="3200" b="1" dirty="0" smtClean="0">
                <a:solidFill>
                  <a:srgbClr val="FF0000"/>
                </a:solidFill>
              </a:rPr>
              <a:t>new</a:t>
            </a:r>
            <a:r>
              <a:rPr lang="en-US" sz="3200" dirty="0" smtClean="0">
                <a:solidFill>
                  <a:srgbClr val="FF0000"/>
                </a:solidFill>
              </a:rPr>
              <a:t> systems </a:t>
            </a:r>
            <a:br>
              <a:rPr lang="en-US" sz="3200" dirty="0" smtClean="0">
                <a:solidFill>
                  <a:srgbClr val="FF0000"/>
                </a:solidFill>
              </a:rPr>
            </a:br>
            <a:r>
              <a:rPr lang="en-US" sz="3200" dirty="0" smtClean="0">
                <a:solidFill>
                  <a:srgbClr val="00B050"/>
                </a:solidFill>
              </a:rPr>
              <a:t>-Changing the habits </a:t>
            </a:r>
            <a:r>
              <a:rPr lang="en-US" sz="3200" dirty="0" smtClean="0"/>
              <a:t/>
            </a:r>
            <a:br>
              <a:rPr lang="en-US" sz="3200" dirty="0" smtClean="0"/>
            </a:br>
            <a:endParaRPr lang="en-US"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noAutofit/>
          </a:bodyPr>
          <a:lstStyle/>
          <a:p>
            <a:pPr algn="l"/>
            <a:r>
              <a:rPr lang="en-US" sz="2800" b="1" dirty="0" smtClean="0">
                <a:solidFill>
                  <a:srgbClr val="FF0000"/>
                </a:solidFill>
              </a:rPr>
              <a:t>Technology</a:t>
            </a:r>
            <a:r>
              <a:rPr lang="en-US" sz="2800" dirty="0" smtClean="0">
                <a:solidFill>
                  <a:srgbClr val="FF0000"/>
                </a:solidFill>
              </a:rPr>
              <a:t> Acquisition </a:t>
            </a:r>
            <a:br>
              <a:rPr lang="en-US" sz="2800" dirty="0" smtClean="0">
                <a:solidFill>
                  <a:srgbClr val="FF0000"/>
                </a:solidFill>
              </a:rPr>
            </a:br>
            <a:r>
              <a:rPr lang="en-US" sz="2800" dirty="0" smtClean="0">
                <a:solidFill>
                  <a:srgbClr val="FF0000"/>
                </a:solidFill>
              </a:rPr>
              <a:t/>
            </a:r>
            <a:br>
              <a:rPr lang="en-US" sz="2800" dirty="0" smtClean="0">
                <a:solidFill>
                  <a:srgbClr val="FF0000"/>
                </a:solidFill>
              </a:rPr>
            </a:br>
            <a:r>
              <a:rPr lang="en-US" sz="2800" dirty="0" smtClean="0">
                <a:solidFill>
                  <a:srgbClr val="FF0000"/>
                </a:solidFill>
              </a:rPr>
              <a:t>Inappropriate </a:t>
            </a:r>
            <a:r>
              <a:rPr lang="en-US" sz="2800" b="1" dirty="0" smtClean="0">
                <a:solidFill>
                  <a:srgbClr val="FF0000"/>
                </a:solidFill>
              </a:rPr>
              <a:t>technology</a:t>
            </a:r>
            <a:r>
              <a:rPr lang="en-US" sz="2800" dirty="0" smtClean="0">
                <a:solidFill>
                  <a:srgbClr val="FF0000"/>
                </a:solidFill>
              </a:rPr>
              <a:t> purchases can be the root of all problems… </a:t>
            </a:r>
            <a:br>
              <a:rPr lang="en-US" sz="2800" dirty="0" smtClean="0">
                <a:solidFill>
                  <a:srgbClr val="FF0000"/>
                </a:solidFill>
              </a:rPr>
            </a:br>
            <a:r>
              <a:rPr lang="en-US" sz="2800" dirty="0" smtClean="0">
                <a:solidFill>
                  <a:srgbClr val="92D050"/>
                </a:solidFill>
              </a:rPr>
              <a:t>The Bank management has to: </a:t>
            </a:r>
            <a:r>
              <a:rPr lang="en-US" sz="2800" dirty="0" smtClean="0">
                <a:solidFill>
                  <a:srgbClr val="FF0000"/>
                </a:solidFill>
              </a:rPr>
              <a:t/>
            </a:r>
            <a:br>
              <a:rPr lang="en-US" sz="2800" dirty="0" smtClean="0">
                <a:solidFill>
                  <a:srgbClr val="FF0000"/>
                </a:solidFill>
              </a:rPr>
            </a:br>
            <a:r>
              <a:rPr lang="en-US" sz="2800" dirty="0" smtClean="0">
                <a:solidFill>
                  <a:srgbClr val="FF0000"/>
                </a:solidFill>
              </a:rPr>
              <a:t>Give thought to the utilization rate </a:t>
            </a:r>
            <a:br>
              <a:rPr lang="en-US" sz="2800" dirty="0" smtClean="0">
                <a:solidFill>
                  <a:srgbClr val="FF0000"/>
                </a:solidFill>
              </a:rPr>
            </a:br>
            <a:r>
              <a:rPr lang="en-US" sz="2800" dirty="0" smtClean="0">
                <a:solidFill>
                  <a:srgbClr val="92D050"/>
                </a:solidFill>
              </a:rPr>
              <a:t>Avoid “knee-jerk” reactions (“they have done it…I should also do it”) </a:t>
            </a:r>
            <a:r>
              <a:rPr lang="en-US" sz="2800" dirty="0" smtClean="0">
                <a:solidFill>
                  <a:srgbClr val="FF0000"/>
                </a:solidFill>
              </a:rPr>
              <a:t/>
            </a:r>
            <a:br>
              <a:rPr lang="en-US" sz="2800" dirty="0" smtClean="0">
                <a:solidFill>
                  <a:srgbClr val="FF0000"/>
                </a:solidFill>
              </a:rPr>
            </a:br>
            <a:r>
              <a:rPr lang="en-US" sz="2800" dirty="0" smtClean="0">
                <a:solidFill>
                  <a:srgbClr val="FF0000"/>
                </a:solidFill>
              </a:rPr>
              <a:t>Be impartial in </a:t>
            </a:r>
            <a:r>
              <a:rPr lang="en-US" sz="2800" b="1" dirty="0" smtClean="0">
                <a:solidFill>
                  <a:srgbClr val="FF0000"/>
                </a:solidFill>
              </a:rPr>
              <a:t>technology</a:t>
            </a:r>
            <a:r>
              <a:rPr lang="en-US" sz="2800" dirty="0" smtClean="0">
                <a:solidFill>
                  <a:srgbClr val="FF0000"/>
                </a:solidFill>
              </a:rPr>
              <a:t> decisions (“I like that </a:t>
            </a:r>
            <a:r>
              <a:rPr lang="en-US" sz="2800" b="1" dirty="0" smtClean="0">
                <a:solidFill>
                  <a:srgbClr val="FF0000"/>
                </a:solidFill>
              </a:rPr>
              <a:t>technology</a:t>
            </a:r>
            <a:r>
              <a:rPr lang="en-US" sz="2800" dirty="0" smtClean="0">
                <a:solidFill>
                  <a:srgbClr val="FF0000"/>
                </a:solidFill>
              </a:rPr>
              <a:t>…I want it”) </a:t>
            </a:r>
            <a:br>
              <a:rPr lang="en-US" sz="2800" dirty="0" smtClean="0">
                <a:solidFill>
                  <a:srgbClr val="FF0000"/>
                </a:solidFill>
              </a:rPr>
            </a:br>
            <a:r>
              <a:rPr lang="en-US" sz="2800" dirty="0" smtClean="0">
                <a:solidFill>
                  <a:srgbClr val="92D050"/>
                </a:solidFill>
              </a:rPr>
              <a:t>Understand where the solution will fit AND where it won’t! </a:t>
            </a:r>
            <a:r>
              <a:rPr lang="en-US" sz="2800" dirty="0" smtClean="0">
                <a:solidFill>
                  <a:srgbClr val="FF0000"/>
                </a:solidFill>
              </a:rPr>
              <a:t/>
            </a:r>
            <a:br>
              <a:rPr lang="en-US" sz="2800" dirty="0" smtClean="0">
                <a:solidFill>
                  <a:srgbClr val="FF0000"/>
                </a:solidFill>
              </a:rPr>
            </a:br>
            <a:r>
              <a:rPr lang="en-US" sz="2800" dirty="0" smtClean="0">
                <a:solidFill>
                  <a:srgbClr val="FF0000"/>
                </a:solidFill>
              </a:rPr>
              <a:t>Assess the strengths &amp; weakness of solution </a:t>
            </a:r>
            <a:br>
              <a:rPr lang="en-US" sz="2800" dirty="0" smtClean="0">
                <a:solidFill>
                  <a:srgbClr val="FF0000"/>
                </a:solidFill>
              </a:rPr>
            </a:br>
            <a:r>
              <a:rPr lang="en-US" sz="2800" dirty="0" smtClean="0">
                <a:solidFill>
                  <a:srgbClr val="92D050"/>
                </a:solidFill>
              </a:rPr>
              <a:t>And seek answer to “are we ready for it?” </a:t>
            </a:r>
            <a:br>
              <a:rPr lang="en-US" sz="2800" dirty="0" smtClean="0">
                <a:solidFill>
                  <a:srgbClr val="92D050"/>
                </a:solidFill>
              </a:rPr>
            </a:br>
            <a:endParaRPr lang="en-US" sz="2800" dirty="0">
              <a:solidFill>
                <a:srgbClr val="92D05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430962"/>
          </a:xfrm>
        </p:spPr>
        <p:txBody>
          <a:bodyPr>
            <a:noAutofit/>
          </a:bodyPr>
          <a:lstStyle/>
          <a:p>
            <a:pPr algn="l"/>
            <a:r>
              <a:rPr lang="en-US" sz="3600" dirty="0" smtClean="0">
                <a:solidFill>
                  <a:srgbClr val="00B050"/>
                </a:solidFill>
              </a:rPr>
              <a:t>Smart Cards – The Future</a:t>
            </a:r>
            <a:r>
              <a:rPr lang="en-US" sz="3600" dirty="0" smtClean="0">
                <a:solidFill>
                  <a:srgbClr val="FF0000"/>
                </a:solidFill>
              </a:rPr>
              <a:t> </a:t>
            </a:r>
            <a:br>
              <a:rPr lang="en-US" sz="3600" dirty="0" smtClean="0">
                <a:solidFill>
                  <a:srgbClr val="FF0000"/>
                </a:solidFill>
              </a:rPr>
            </a:br>
            <a:r>
              <a:rPr lang="en-US" sz="3600" dirty="0" smtClean="0">
                <a:solidFill>
                  <a:srgbClr val="FF0000"/>
                </a:solidFill>
              </a:rPr>
              <a:t/>
            </a:r>
            <a:br>
              <a:rPr lang="en-US" sz="3600" dirty="0" smtClean="0">
                <a:solidFill>
                  <a:srgbClr val="FF0000"/>
                </a:solidFill>
              </a:rPr>
            </a:br>
            <a:r>
              <a:rPr lang="en-US" sz="3600" dirty="0" smtClean="0">
                <a:solidFill>
                  <a:srgbClr val="FF0000"/>
                </a:solidFill>
              </a:rPr>
              <a:t>Multi-application Smart Card Channel of the future Pilot project started Pilot Project funded by MCIT, Govt. of </a:t>
            </a:r>
            <a:r>
              <a:rPr lang="en-US" sz="3600" b="1" dirty="0" err="1" smtClean="0">
                <a:solidFill>
                  <a:srgbClr val="FF0000"/>
                </a:solidFill>
              </a:rPr>
              <a:t>India.</a:t>
            </a:r>
            <a:r>
              <a:rPr lang="en-US" sz="3600" dirty="0" err="1" smtClean="0">
                <a:solidFill>
                  <a:srgbClr val="FF0000"/>
                </a:solidFill>
              </a:rPr>
              <a:t>The</a:t>
            </a:r>
            <a:r>
              <a:rPr lang="en-US" sz="3600" dirty="0" smtClean="0">
                <a:solidFill>
                  <a:srgbClr val="FF0000"/>
                </a:solidFill>
              </a:rPr>
              <a:t> project is in progress in partnership with IDRBT, IIT Bombay, and Banks in </a:t>
            </a:r>
            <a:r>
              <a:rPr lang="en-US" sz="3600" b="1" dirty="0" smtClean="0">
                <a:solidFill>
                  <a:srgbClr val="FF0000"/>
                </a:solidFill>
              </a:rPr>
              <a:t>India</a:t>
            </a:r>
            <a:r>
              <a:rPr lang="en-US" sz="3600" dirty="0" smtClean="0">
                <a:solidFill>
                  <a:srgbClr val="FF0000"/>
                </a:solidFill>
              </a:rPr>
              <a:t> </a:t>
            </a:r>
            <a:r>
              <a:rPr lang="en-US" sz="3600" dirty="0" smtClean="0"/>
              <a:t/>
            </a:r>
            <a:br>
              <a:rPr lang="en-US" sz="3600" dirty="0" smtClean="0"/>
            </a:br>
            <a:endParaRPr lang="en-US" sz="36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6962"/>
          </a:xfrm>
        </p:spPr>
        <p:txBody>
          <a:bodyPr>
            <a:normAutofit fontScale="90000"/>
          </a:bodyPr>
          <a:lstStyle/>
          <a:p>
            <a:pPr algn="l"/>
            <a:r>
              <a:rPr lang="en-US" sz="4000" b="1" dirty="0" smtClean="0">
                <a:solidFill>
                  <a:srgbClr val="FF0000"/>
                </a:solidFill>
              </a:rPr>
              <a:t>Technology</a:t>
            </a:r>
            <a:r>
              <a:rPr lang="en-US" sz="4000" dirty="0" smtClean="0">
                <a:solidFill>
                  <a:srgbClr val="FF0000"/>
                </a:solidFill>
              </a:rPr>
              <a:t> </a:t>
            </a:r>
            <a:r>
              <a:rPr lang="en-US" sz="4000" b="1" dirty="0" smtClean="0">
                <a:solidFill>
                  <a:srgbClr val="00B050"/>
                </a:solidFill>
              </a:rPr>
              <a:t>Vision of the RBI</a:t>
            </a:r>
            <a:br>
              <a:rPr lang="en-US" sz="4000" b="1" dirty="0" smtClean="0">
                <a:solidFill>
                  <a:srgbClr val="00B050"/>
                </a:solidFill>
              </a:rPr>
            </a:br>
            <a:r>
              <a:rPr lang="en-US" sz="4000" b="1" dirty="0" smtClean="0">
                <a:solidFill>
                  <a:srgbClr val="00B050"/>
                </a:solidFill>
              </a:rPr>
              <a:t> </a:t>
            </a:r>
            <a:br>
              <a:rPr lang="en-US" sz="4000" b="1" dirty="0" smtClean="0">
                <a:solidFill>
                  <a:srgbClr val="00B050"/>
                </a:solidFill>
              </a:rPr>
            </a:br>
            <a:r>
              <a:rPr lang="en-US" sz="4000" b="1" dirty="0" smtClean="0">
                <a:solidFill>
                  <a:srgbClr val="FF0000"/>
                </a:solidFill>
              </a:rPr>
              <a:t>-Desk Top Decision Making Capability</a:t>
            </a:r>
            <a:r>
              <a:rPr lang="en-US" sz="4000" dirty="0" smtClean="0">
                <a:solidFill>
                  <a:srgbClr val="FF0000"/>
                </a:solidFill>
              </a:rPr>
              <a:t> </a:t>
            </a:r>
            <a:br>
              <a:rPr lang="en-US" sz="4000" dirty="0" smtClean="0">
                <a:solidFill>
                  <a:srgbClr val="FF0000"/>
                </a:solidFill>
              </a:rPr>
            </a:br>
            <a:r>
              <a:rPr lang="en-US" sz="4000" dirty="0" smtClean="0">
                <a:solidFill>
                  <a:srgbClr val="FF0000"/>
                </a:solidFill>
              </a:rPr>
              <a:t/>
            </a:r>
            <a:br>
              <a:rPr lang="en-US" sz="4000" dirty="0" smtClean="0">
                <a:solidFill>
                  <a:srgbClr val="FF0000"/>
                </a:solidFill>
              </a:rPr>
            </a:br>
            <a:r>
              <a:rPr lang="en-US" sz="4000" dirty="0" smtClean="0">
                <a:solidFill>
                  <a:srgbClr val="FF0000"/>
                </a:solidFill>
              </a:rPr>
              <a:t>-</a:t>
            </a:r>
            <a:r>
              <a:rPr lang="en-US" sz="4000" b="1" dirty="0" smtClean="0">
                <a:solidFill>
                  <a:srgbClr val="FF0000"/>
                </a:solidFill>
              </a:rPr>
              <a:t>Desk Top Analytical Capability </a:t>
            </a:r>
            <a:r>
              <a:rPr lang="en-US" sz="4000" dirty="0" smtClean="0">
                <a:solidFill>
                  <a:srgbClr val="FF0000"/>
                </a:solidFill>
              </a:rPr>
              <a:t> </a:t>
            </a:r>
            <a:br>
              <a:rPr lang="en-US" sz="4000" dirty="0" smtClean="0">
                <a:solidFill>
                  <a:srgbClr val="FF0000"/>
                </a:solidFill>
              </a:rPr>
            </a:br>
            <a:r>
              <a:rPr lang="en-US" sz="4000" dirty="0" smtClean="0">
                <a:solidFill>
                  <a:srgbClr val="FF0000"/>
                </a:solidFill>
              </a:rPr>
              <a:t/>
            </a:r>
            <a:br>
              <a:rPr lang="en-US" sz="4000" dirty="0" smtClean="0">
                <a:solidFill>
                  <a:srgbClr val="FF0000"/>
                </a:solidFill>
              </a:rPr>
            </a:br>
            <a:r>
              <a:rPr lang="en-US" sz="4000" dirty="0" smtClean="0">
                <a:solidFill>
                  <a:srgbClr val="FF0000"/>
                </a:solidFill>
              </a:rPr>
              <a:t>-</a:t>
            </a:r>
            <a:r>
              <a:rPr lang="en-US" sz="4000" b="1" dirty="0" smtClean="0">
                <a:solidFill>
                  <a:srgbClr val="FF0000"/>
                </a:solidFill>
              </a:rPr>
              <a:t>Desk Top Transactional Capability</a:t>
            </a:r>
            <a:r>
              <a:rPr lang="en-US" sz="4000" dirty="0" smtClean="0"/>
              <a:t> </a:t>
            </a:r>
            <a:br>
              <a:rPr lang="en-US" sz="4000" dirty="0" smtClean="0"/>
            </a:br>
            <a:r>
              <a:rPr lang="en-US" sz="4000" dirty="0" smtClean="0"/>
              <a:t> </a:t>
            </a:r>
            <a:endParaRPr lang="en-US" sz="4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Autofit/>
          </a:bodyPr>
          <a:lstStyle/>
          <a:p>
            <a:r>
              <a:rPr lang="en-US" sz="3200" dirty="0" smtClean="0"/>
              <a:t>Issues in Implementation</a:t>
            </a:r>
            <a:br>
              <a:rPr lang="en-US" sz="3200" dirty="0" smtClean="0"/>
            </a:br>
            <a:r>
              <a:rPr lang="en-US" sz="3200" b="1" dirty="0" smtClean="0"/>
              <a:t>“Less than 10% of failures are due to technical snags – most are due to poor management and implementation”</a:t>
            </a:r>
            <a:r>
              <a:rPr lang="en-US" sz="3200" dirty="0" smtClean="0"/>
              <a:t>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t>
            </a:r>
            <a:br>
              <a:rPr lang="en-US" sz="3200" dirty="0" smtClean="0"/>
            </a:br>
            <a:r>
              <a:rPr lang="en-US" sz="3200" dirty="0" smtClean="0"/>
              <a:t> </a:t>
            </a:r>
            <a:br>
              <a:rPr lang="en-US" sz="3200" dirty="0" smtClean="0"/>
            </a:br>
            <a:endParaRPr lang="en-US"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machines manage?</a:t>
            </a:r>
            <a:endParaRPr lang="en-US" dirty="0"/>
          </a:p>
        </p:txBody>
      </p:sp>
      <p:sp>
        <p:nvSpPr>
          <p:cNvPr id="14338" name="AutoShape 2" descr="data:image/jpg;base64,/9j/4AAQSkZJRgABAQAAAQABAAD/2wBDAAkGBwgHBgkIBwgKCgkLDRYPDQwMDRsUFRAWIB0iIiAdHx8kKDQsJCYxJx8fLT0tMTU3Ojo6Iys/RD84QzQ5Ojf/2wBDAQoKCg0MDRoPDxo3JR8lNzc3Nzc3Nzc3Nzc3Nzc3Nzc3Nzc3Nzc3Nzc3Nzc3Nzc3Nzc3Nzc3Nzc3Nzc3Nzc3Nzf/wAARCADEAJMDASIAAhEBAxEB/8QAHAAAAQUBAQEAAAAAAAAAAAAABQACAwQGBwEI/8QAQhAAAgEDAQUFBAYHCAIDAAAAAQIDAAQRIQUSMUFRBhMiYXGBkaHBFDJSscLRByNCouHw8RUkM1NicpKyJWM0Q1T/xAAZAQADAQEBAAAAAAAAAAAAAAAAAQIDBAX/xAAjEQACAgIDAQADAAMAAAAAAAAAAQIRAzEEEiFBEyJRMmGR/9oADAMBAAIRAxEAPwDQX4xctxzkHXhgoo+9WqJasbUA74Lz3VOPa/5iqZ8K6c/M/nWGJ/oglsZLIu+ACKrXF7Bbhe+lVS5IUcS2OOANaAx3VxJt3aFvNcTPEkxCI0r4UEAgAA+dVNvgRX9hJjAZGU5JP7Q6k9RV2yaD77YtlzuiVvRQPvOfhUR26B9W3JP+qT+FZO+2pDZyLG4ZnKhiAdANR8jVP+32Y/q4E9SxNUKjbjb0x4QRgebMfyr07VubidYkjbLY+qNCRjr055rNbBvpNpXrwyiNAsZbK5zxA5nzzRrbIhstk3dxHIyyuggQg8SxAIA/27x5YwOdY5JfDSETQR7XgSNx3ltNLHqy96VPDkeBqaa/eKAzCylIXVkU6gZxn4H3Vyq2lkgkU7rg4ycA4API/Gul9nNqrcWyrI4ZolbeUnUDTn6Ej31lbgy5QLlp2m2aQBKZ4Tz34sj3rn7q82teWt5DGbS5imUB87jZI0HEcR7aA9qLJYLlZIAirMpxg53WB1B9499UtmFkmCsQWMbKTjjpn7xXSnasx9OmhcKB0FZbt2e7sLcn/wDR0/0nHxrXkDJ0qntC0hu4wlxBHMgbO66hh8abui8clGSbMN2JiQ39qxchlWUqMZz4cE5zpx6VpNtj+9xjmIs+8/worY7OtLRc2tpbwvjG9HCqn3gZobtkZvhjlGB8TUQh1VHRzOSuRk7pV4BrhdQKUKcatPGrHDDNeoiqcBcA1TOWyqcg8KVWCpJ0AxSoCwttUDCMCp8J1B81/jQmVuQo1tdd+BWCHIzqQRyB/DQRl0rHC7gOXwyo8Pam9HVom98a1H2rGI7GTo8gH7h+VTXg3O1DH7dvEfcWX8NN7WLmxtzzExHvRvyrX6Bk9trI88DRqWLKVJGmMHPzqisLhhkrg0SvQZYkHRvvFRx2zsM4OPStBFvYNwltfqZNwRuNxmb9nXOh5cMe3WrnamN5DA3eF4SmE1yqnjka8eIzQiW1kUEs2B5iqjTSQyhHZnQEZTeIBHGolD2yoyrYXjhikjg3SRIqDvMnQ8fj4a8TaE0U9uySOqJICQh0BGoOvHn8etW7K4doTPYW6jdw0a91vFGGmSTz5/lxoRfuUv5mmP1TkrGAo3ideHLXljjWKVv02crRudqX8W0bq3jtGEgWPIWM7+M664yBoBxxUcMUsE8TPG6jeAyVI46VnYrmCRhHJFK0SuHjSNt0AEZxkctT7ta0VjeAxhQZAOBDHh7Rj86TzOHlE/hv06qVwx8jXhXNC9hbYW+URTn9fjQkf4n8fL29aMgZHlW0JqatGEk4+MjC6UB2mP8AyMueSr92fnWjC0A2iv8Afrj/AHAfuLVkoHuutIr4c1Nu14RhTU0OyiMgcaVShaVFDD20o9+1xjBDDhw8QZPxCs8+oBFFLO4WXZlo0kksm/BDJ4ERB9VWA1yeIHPrQ4r4MHiKzxwcFTKk14kZXa67naO2b7dqR7pGP4qd2oXOyFbms6fEMPnT+0S7u19mvzKSr/0NO7RKW2JMRyeM/vAfOrEZixWF7uH6TGZITvbyhynAHGo4a4o2LaxVVX+zolyAVaR3cONOHPy99AIMCSEgZKygY9orQwiOO7WCUqDGNd9j4teAIBPpiuzh5WsyxuNqv+GGZfrd0wPtGC2ACCC1jJx4o4XyeuSdOfSs3IpMcZxqVwT6HFdE25shXsw0SHdDHWKCRiNTgZYgDz9BzrA3A8L7oOFmJOANAwzx9a7Od0ljUorTI47d+ii2ldw2720Em7G56YIz51Z2kgmEF6oCrdRhiDycYDe86j21SZI2gMinDKuqnnRKXcmsLDcDBO4AOftZKtj2r8BXj69O+qZFZ3DJMkZUnKHO7x05j41obGYPun6yHgQNR5VlSGVl3W8SEFSOR5UetJe+RZ7UfrW0aPgJPI9CM6H5GubLG/TWL+GntZ2jZW3zgnIYcjyNbvs/thdoKILggXSrnykHUefM+/qBzvZ8gnUTRniuHjYYZT0I5fz51dgmaCYR77IyH9W4OCp6j86yhNwkE4KaOpqmuorN3YJvbg/+5x7jj5Ve7ObbXaMQt7nC3iA5xoJQOY8xzHu04QXMWLuYEHVyc566/OvQjJSVo45JxdMplRTJBiNqtGMeftFRyp4CBjB66UxWUt2lVjuz0HvpUqGUOzUne9m9mNx/uyqT/tJX5VMy6sPOqHYZ+97LW4/y5JU/fJ/EKJSDxsPbTlsDMdqkxLs2TpOy+9Cfw0/a43tg3XlGjfvrT+1yH6HayfYvI/cVdfmKV6u/sK6HP6Kx9wz8qgZiAMxtpqMVbti1vKZS58RJ3uBIPoedQKNX5f1FQK7BiEhLEGu/i8uXHvqrsxy4lk2aW/2pa3GzjCEleYgDeZVC9eJOfhWQ2kjCSRiBhwuAMnGMc6v7t82kcW7ngcVQvYrpmImkcsOIIGlLLzMmWPWWh48MYO0U4VMm8h+zV3ZSslrKpA1fBzpkKAR6aiq1pFuyMWIC7ucn1FF7NAbGTMR33YgcsfnXn5JHVAptsuYTSS98rgZyN0qfTpxxU+yGDQzboO8JMOg4ngMAdeP8miwxPaqVz9TIGPh76pbKtnW7uWwRE7brYU8CAePXyrPt2TTLqmFLbemG/ZS7lzGMAfsuOQPlpjy06UQhuEvrbvEG5PHkOh4jGeXlQa2nfve90LftKOI04/x+WCScsUhJvLVSJNO8UabwHMef88q5pKnTNU/AnY3bRuGVyjp4lK5yMcCD1/nlWysL1dogyMFE3FwNAdBqPLyrCR5mjFxD4Wzgkcjxons25aORJrcFCD4lPIjTHofz6VeObgyMmNSX+zZGKmGKpbWZLq3SaPRWHDmp5ipN0V6CaatHE/PGUzCM/VFKrBAzSpgYj9HDb+xLqP8Ay7rI8g0a/NDWgmTEp8wKy/6MXz/acPVYpPi4/EK2E6+MenzpDezNdsExsSV+SSQv7BKn51FEnfbKljH7dvKvtKMPnRHtXFv9nNoADJEDN/xG9+GqWyB3kEIycMd3HI50+dQxmEj8RJ+0CfeM0xWaOYvGd1gcgjlUlqMCLruAEeynFeeKsRZNxbPGrvnJzlAuccNM6+v8Caq3s8MyKNx+8B0kZuIzwIGflTCpprRZO8zxoo4l2xn2an4Uuo2xiwJJkMCQ2hwMZoksSi2XgoDYAAIzoOn86jzxBCIzgxTLIOHhGg95+VXCSLR95fAkmA3IZUfkayzLw1xO2UwzwQFMZyuv8+yotqRJiKSIlHKqd4ZyPd5VZ3e8lVSM5Wlex70xzrujAB5cqxX9NQX9LuFCxRMGRSNwSANjHQkZArT2N3v26TxfVOuOnLj7x7KCz2XdwNMv1saacKm7PT7kZicnu2bTHIn+gqMitWVHZpYT3ExkVS0MujBdQDzyOn5VbEYilLDVG0AGpx19RppQ60ZoyYpMFemcjHy4UVtlLDu9T9k5rC6NA92cd43kt34bobjpnyo2xrObHJ+mROTx8OB0P9a0hWu/jSuJxZ41IiIyaVP3aVdBjZzL9G8hXbU8WdJbU+9XT8zW/uF+qa5t2Fk7rtNZjP8AirJH7TGxHxUV02cZXOOdJeoqewbtaD6Rsm9hx/iW8g96EVnezD79havnXCnPuNbFU32VPtHdPodKw/ZIkbKiU8UAU+zQ1LQIy+5uXRTH1ZSvubFe7tT36d3tW6X7Nw//AHNM3dTVAQ93nShu0nuVvfo9rCZWaMEADOCc/GjSrn4Uye3WR951U558cdOHt50DQL2DFOs8ktwpGVAycakHXFFpM4YDgGyQDw0FTQxgKvAKDnUgan+lUI2keRguWJbxcNPCPvzWOU1xiEgilAY4Rm3c9KIi2LeLGTvag8KpTwB4SA2G468KsbJl3ysU3HO7nr0rA1LV3APociOM6aHGCaDWMeIwu9jJIz01Pz19laa7iKoFLM5YaHAx6jyrOQZDzRgaCQrjHUAj76l/4lR2HoC8sKSEbra59nGjloAIQH10Gaz9lkqjBsA/WHUgevT7jWjsyGQBTgAaVgzUJbJbN2ib2cOMHr4h/PtrUYrK7IAW/tyMYL448AM4+PyrWcRnrXdxF4zi5G0Rka0qceNKus5zi3ZqYW+3tmyngt1Hn0LBT8Ca67KpC4biNK4nA5idZQcGNg/uOflXb7ght4jgcmojouZWXwkPnVSD7qxOxU7mfaNsB/hXcyY6Ykb5EVtxgqR1rHwAJ2g2yg53Jf8A5KrfiNDFEze2xjbV9j/PJ9+vzpndMX3d3BPDqa31hsPZu0bmWa8tg8se6QyyMm9y8W6RngKO2tjaWQxZ2sEHUxRhT7+JosZzey2BtK4UPHayKh135RuL+9x9maIW/Zgu4+lTkH7MQ4+01upgDknieJ5mqUMamb21LY0P2HsDZ1oyvHaIW5vIu+3U8fTliuT2sZjIWZHGHXfVgQR4QDnPDnXebGIACpdo7B2Xtcq+07CC5kVd1ZJF8SjoDxHHkalwckXGVHAjHvIUByAePwqbZ0W7O28fCpyATx50c/SLsu07Obat7fZat3csHeOkkhcqSxAAJ15c80EtdpGFhu2yySkbur6D4VjKDRqpIPf/ADG7wArFu5yB9Y/zpWXciDat2oUbokAxn/StFZtoXIiSNGRGGgKoDrjlnTryoXfWclreuZpC5nAnWQn64bXnzByD6elZuLqy4yVl20lD3HdIp3pRoDr4hqOPoR7aPR3UUUAZpN0MNMDJ1xjrrWZt27iSKdSS0Tq/uOT91HNnqIdotOVDNESsJdd6MNrqVxnPAgjHDiKxUbZs3SNDsIk7RWNo2Ro86Ekfs+88uPHU4rWg6AdKz+xFuHmml7+4kRmLyPMoHeyNoTpw3QqKFBIA+B4cK9Djx6xPPzyuR6TrSqNj4jrSroMjhUQ31Kfa099dm2XN9K2VZT/5ttGx9SgJ+NcYgOCCOtdZ7JSiTs1Yf+tHi/4uwHwxWcPpeQIDhmslcr3Xau+X7ccT+vgC/grVk4JrL7ZG52qhb/NtB+67j5inJERD+wGxLOv+hT8f40WJoHsRsXbDrGfvFGWONKkoimbANV7ZszD1p12+PKoLJszD1qWM19iPCtEVqhYfUHpV0kBCWOFAyT0FaIaOHfpKuPpnbS93GBWBUhHkQoJ+LGs/GAhEY1YjLNnGB61PtK7XaG1r27gQsbm4klUHkGYkD3GmBO58KkNI2SzcgKxlsslXR3cgERISFOmuNPjgUa2lst7rZkM+ThUHdk8Aw4jPQ6D2eVCbaDeg8RwCRnPqDn4Cuo9loI5ezsHeLlZDId1hoQXYD7qSVjujjjO5ibeyuhBDcefx41tLCJpJljU/rGCYT7BP9TRjbP6PrS7MkmzZjZyONUOXjJzxHMeg00HLIJTs72ZfZkKNdzJNcftGNSq6aD1wOdY/hbZo8qSsuQQ9xEka5YKMb1T5AHGrJh3RgCoZISQcDU8xXWpdfDmcbdg+SUBzSqtPZXRlYrKuOWQc0qfdB1OMQHOBnGa6Z2Bk3tgOmcmO5ce8Kfma5nBprW//AEcS5i2hAeAaOTHqGX8Aogxz0als77etZrtKBHtnZczEAMksefPMZH3mtUw8Q04gVlO35a2tNn3YziG7AYgahSrZ/wCo9KqWjKOwrsU4v4/NWHwz8qOsCfWs9smRf7TgKkEb5AI4HIOPlWnVQdPjUlgfaBwMmoNnv+tXHWve1F9Z7OUC7uUjcjKx8XYeSjXHnw86zNttq7uJf7nb9xHyeXBY+eOA+NQ2lspI6xb3MNtAJLiVI1I0LHGfTr7KBdse030bs9ftZRNlo+5SV8rhnIQEDyyTr0oNs4mZ1kuJHkkPFpGzVP8ASPIB2bto4yMPeIGHojkUd/4NKjCRgKgWBfIHr5VMkQLAcRveIngx/IVBaROSN7Tpg8v550TiTMig43RwxwHnUsoRUqojJ1wM58z+QFdV7LBT2essfsqyn1DtmuVxtl3dhqX/AJH3V1HscSezdkeocj07x6rSEGQtOxSFe0WFI8K0wrpUwFelcimBTMak8BSqwY6VFAfN8NbP9HcpTa88RYBZbZvaVZSPhvVjYaP9mJWh2vblHKb+8hIOuqn+FOLpg1aOh7TupIGjWELkgkk6kcOXtoFeq1yp74mQnTxHlVxhkk8TnWmMmQaiTbZKjQL2Yr7Kuo3Xee3WQMIxxTXOBnl5UTudubSvCUtsWcZ08By//Ll7AK8EYNPWFVGlLs6KpAxdjxlmdlzIxyWbUk9SeJp4tO6IwOHlRInFMLgcRmoqxkcEu5gVU7Tv9I2K6sQdyWN19d7d+5zV/cSVcKMHrQjbyPDYOraoXTU/710ppAAiVQqrEZwCV5ir0ShVduicTzzQvZ4MomnJy5kyc6+gq/JJu27YPiYgY+VV9GPtLKfaN/ZbPtSAZyWkk+yOvuU11+xgis7WK2t13YolCKPIdfPn7a572VVYdp2sm8AQBGcjgWU4HtLCugRMSBnOTwzzou2IuA5pwqFWqVTTAkFOpo4U9RVIBhGtKnHGeNKmB8zw0W2W4ivrWQnAWZCfTeGfhQeJsVdhJYadKQjpY10PGvSuRUUUneqsg4OA/v1+dTKahjGBCdadjTWnLwp27kZBAPLI0pAQuPKq8inlV4pnQ8eY6VXlQjNSAKkuGgk4kVR7S3om2IyBvG0sYB6YJb8Iq5tIKqEscedZvaN1C1syPKo1BBGuCDpw9tCuxlTZtz3DvvDCsN1vLoaKIveyKf8A6wN/PLH9KFfQ1XBMjFeRzxFFrHu2jjg3t1WIUnoKt+CNfsjYaF0uLi4kZmCtuIN3dBAO6TxIBrYRvnJPOhNocHGMY5UQjbSoQF1G88+VTrVNHxVhHGKtAWVqUVWRuvwqcNkVaAfmlTM0qYHzHEc0QtzgdfKhcLUQt24UhHQNkSb+zLVs5buwufTT5VdUmg/ZyTvNm7p13JHHpwb8RosuazYyVTrUq61CKkQ0gJgobicdK8dFkBR1yOBrwGnrrx4fdQwOb9qtn3Fpessqt9HckRPoQBxxk/PHtoVa2bSMe7QsDqTyrr7xJOndzIsinirDIavYNn2kTBo7W3VhwKxAYpWy019OdxW83cRgW8hRQBvKuQPd5aVd2LsmW8ugdxginDPjwoCNfaRnA8/KuhhM8c++pAmeOffRbJbXwrxLg8MeXSrSNXgj40iMDHOmkInWQYzzp6zYOpqrkjjxqKRyKoAsk3nViOTzoAl1u8TVmO9XmadgGHmVWIOQfIUqFlJJz3qyEBuAHupVQWfOsRNX7cmlSpiNj2SJMFyCdA6n4H8hWhWlSrKWxjxTxSpUgHipU4UqVAE6AajyqWL6vocUqVAFleFSKNKVKmA7A3fbSZRu8KVKgRC4GKrvzpUqYwfMSH0pgds8aVKgDRbO1soSeJWlSpVoQf/Z">
            <a:hlinkClick r:id="rId2"/>
          </p:cNvPr>
          <p:cNvSpPr>
            <a:spLocks noChangeAspect="1" noChangeArrowheads="1"/>
          </p:cNvSpPr>
          <p:nvPr/>
        </p:nvSpPr>
        <p:spPr bwMode="auto">
          <a:xfrm>
            <a:off x="3581400" y="2133600"/>
            <a:ext cx="1400175" cy="18669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4342" name="Picture 6" descr="scam graphic4"/>
          <p:cNvPicPr>
            <a:picLocks noChangeAspect="1" noChangeArrowheads="1"/>
          </p:cNvPicPr>
          <p:nvPr/>
        </p:nvPicPr>
        <p:blipFill>
          <a:blip r:embed="rId3"/>
          <a:srcRect/>
          <a:stretch>
            <a:fillRect/>
          </a:stretch>
        </p:blipFill>
        <p:spPr bwMode="auto">
          <a:xfrm>
            <a:off x="457200" y="1524000"/>
            <a:ext cx="6781800" cy="46482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440362"/>
          </a:xfrm>
        </p:spPr>
        <p:txBody>
          <a:bodyPr>
            <a:noAutofit/>
          </a:bodyPr>
          <a:lstStyle/>
          <a:p>
            <a:pPr algn="l"/>
            <a:r>
              <a:rPr lang="en-US" sz="3200" b="1" dirty="0" smtClean="0">
                <a:solidFill>
                  <a:srgbClr val="00B050"/>
                </a:solidFill>
              </a:rPr>
              <a:t>Resistance to change</a:t>
            </a:r>
            <a:r>
              <a:rPr lang="en-US" sz="3200" dirty="0" smtClean="0">
                <a:solidFill>
                  <a:srgbClr val="00B050"/>
                </a:solidFill>
              </a:rPr>
              <a:t> </a:t>
            </a:r>
            <a:r>
              <a:rPr lang="en-US" sz="3200" dirty="0" smtClean="0">
                <a:solidFill>
                  <a:srgbClr val="FF0000"/>
                </a:solidFill>
              </a:rPr>
              <a:t/>
            </a:r>
            <a:br>
              <a:rPr lang="en-US" sz="3200" dirty="0" smtClean="0">
                <a:solidFill>
                  <a:srgbClr val="FF0000"/>
                </a:solidFill>
              </a:rPr>
            </a:br>
            <a:r>
              <a:rPr lang="en-US" sz="3200" b="1" dirty="0" smtClean="0">
                <a:solidFill>
                  <a:srgbClr val="FF0000"/>
                </a:solidFill>
              </a:rPr>
              <a:t>Overlooking process reengineering</a:t>
            </a:r>
            <a:r>
              <a:rPr lang="en-US" sz="3200" dirty="0" smtClean="0">
                <a:solidFill>
                  <a:srgbClr val="FF0000"/>
                </a:solidFill>
              </a:rPr>
              <a:t> </a:t>
            </a:r>
            <a:br>
              <a:rPr lang="en-US" sz="3200" dirty="0" smtClean="0">
                <a:solidFill>
                  <a:srgbClr val="FF0000"/>
                </a:solidFill>
              </a:rPr>
            </a:br>
            <a:r>
              <a:rPr lang="en-US" sz="3200" b="1" dirty="0" smtClean="0">
                <a:solidFill>
                  <a:srgbClr val="00B050"/>
                </a:solidFill>
              </a:rPr>
              <a:t>Project management</a:t>
            </a:r>
            <a:r>
              <a:rPr lang="en-US" sz="3200" dirty="0" smtClean="0">
                <a:solidFill>
                  <a:srgbClr val="00B050"/>
                </a:solidFill>
              </a:rPr>
              <a:t> </a:t>
            </a:r>
            <a:r>
              <a:rPr lang="en-US" sz="3200" dirty="0" smtClean="0">
                <a:solidFill>
                  <a:srgbClr val="FF0000"/>
                </a:solidFill>
              </a:rPr>
              <a:t/>
            </a:r>
            <a:br>
              <a:rPr lang="en-US" sz="3200" dirty="0" smtClean="0">
                <a:solidFill>
                  <a:srgbClr val="FF0000"/>
                </a:solidFill>
              </a:rPr>
            </a:br>
            <a:r>
              <a:rPr lang="en-US" sz="3200" b="1" dirty="0" smtClean="0">
                <a:solidFill>
                  <a:srgbClr val="FF0000"/>
                </a:solidFill>
              </a:rPr>
              <a:t>Dedicated project teams</a:t>
            </a:r>
            <a:r>
              <a:rPr lang="en-US" sz="3200" dirty="0" smtClean="0">
                <a:solidFill>
                  <a:srgbClr val="FF0000"/>
                </a:solidFill>
              </a:rPr>
              <a:t> </a:t>
            </a:r>
            <a:br>
              <a:rPr lang="en-US" sz="3200" dirty="0" smtClean="0">
                <a:solidFill>
                  <a:srgbClr val="FF0000"/>
                </a:solidFill>
              </a:rPr>
            </a:br>
            <a:r>
              <a:rPr lang="en-US" sz="3200" b="1" dirty="0" smtClean="0">
                <a:solidFill>
                  <a:srgbClr val="00B050"/>
                </a:solidFill>
              </a:rPr>
              <a:t>Change management</a:t>
            </a:r>
            <a:r>
              <a:rPr lang="en-US" sz="3200" dirty="0" smtClean="0">
                <a:solidFill>
                  <a:srgbClr val="00B050"/>
                </a:solidFill>
              </a:rPr>
              <a:t> </a:t>
            </a:r>
            <a:r>
              <a:rPr lang="en-US" sz="3200" dirty="0" smtClean="0">
                <a:solidFill>
                  <a:srgbClr val="FF0000"/>
                </a:solidFill>
              </a:rPr>
              <a:t/>
            </a:r>
            <a:br>
              <a:rPr lang="en-US" sz="3200" dirty="0" smtClean="0">
                <a:solidFill>
                  <a:srgbClr val="FF0000"/>
                </a:solidFill>
              </a:rPr>
            </a:br>
            <a:r>
              <a:rPr lang="en-US" sz="3200" b="1" dirty="0" smtClean="0">
                <a:solidFill>
                  <a:srgbClr val="FF0000"/>
                </a:solidFill>
              </a:rPr>
              <a:t>Policies</a:t>
            </a:r>
            <a:r>
              <a:rPr lang="en-US" sz="3200" dirty="0" smtClean="0">
                <a:solidFill>
                  <a:srgbClr val="FF0000"/>
                </a:solidFill>
              </a:rPr>
              <a:t> </a:t>
            </a:r>
            <a:br>
              <a:rPr lang="en-US" sz="3200" dirty="0" smtClean="0">
                <a:solidFill>
                  <a:srgbClr val="FF0000"/>
                </a:solidFill>
              </a:rPr>
            </a:br>
            <a:r>
              <a:rPr lang="en-US" sz="3200" b="1" dirty="0" smtClean="0">
                <a:solidFill>
                  <a:srgbClr val="00B050"/>
                </a:solidFill>
              </a:rPr>
              <a:t>People Skills &amp; Training</a:t>
            </a:r>
            <a:r>
              <a:rPr lang="en-US" sz="3200" dirty="0" smtClean="0">
                <a:solidFill>
                  <a:srgbClr val="00B050"/>
                </a:solidFill>
              </a:rPr>
              <a:t> </a:t>
            </a:r>
            <a:r>
              <a:rPr lang="en-US" sz="3200" dirty="0" smtClean="0">
                <a:solidFill>
                  <a:srgbClr val="FF0000"/>
                </a:solidFill>
              </a:rPr>
              <a:t/>
            </a:r>
            <a:br>
              <a:rPr lang="en-US" sz="3200" dirty="0" smtClean="0">
                <a:solidFill>
                  <a:srgbClr val="FF0000"/>
                </a:solidFill>
              </a:rPr>
            </a:br>
            <a:r>
              <a:rPr lang="en-US" sz="3200" b="1" dirty="0" smtClean="0">
                <a:solidFill>
                  <a:srgbClr val="FF0000"/>
                </a:solidFill>
              </a:rPr>
              <a:t>Basic Infrastructure – telecom, power</a:t>
            </a:r>
            <a:r>
              <a:rPr lang="en-US" sz="3200" dirty="0" smtClean="0">
                <a:solidFill>
                  <a:srgbClr val="FF0000"/>
                </a:solidFill>
              </a:rPr>
              <a:t> </a:t>
            </a:r>
            <a:br>
              <a:rPr lang="en-US" sz="3200" dirty="0" smtClean="0">
                <a:solidFill>
                  <a:srgbClr val="FF0000"/>
                </a:solidFill>
              </a:rPr>
            </a:br>
            <a:r>
              <a:rPr lang="en-US" sz="3200" b="1" dirty="0" smtClean="0">
                <a:solidFill>
                  <a:srgbClr val="00B050"/>
                </a:solidFill>
              </a:rPr>
              <a:t>Security</a:t>
            </a:r>
            <a:r>
              <a:rPr lang="en-US" sz="3200" dirty="0" smtClean="0">
                <a:solidFill>
                  <a:srgbClr val="00B050"/>
                </a:solidFill>
              </a:rPr>
              <a:t> </a:t>
            </a:r>
            <a:r>
              <a:rPr lang="en-US" sz="3200" dirty="0" smtClean="0">
                <a:solidFill>
                  <a:srgbClr val="FF0000"/>
                </a:solidFill>
              </a:rPr>
              <a:t/>
            </a:r>
            <a:br>
              <a:rPr lang="en-US" sz="3200" dirty="0" smtClean="0">
                <a:solidFill>
                  <a:srgbClr val="FF0000"/>
                </a:solidFill>
              </a:rPr>
            </a:br>
            <a:r>
              <a:rPr lang="en-US" sz="3200" b="1" dirty="0" smtClean="0">
                <a:solidFill>
                  <a:srgbClr val="FF0000"/>
                </a:solidFill>
              </a:rPr>
              <a:t>Privacy &amp; confidentiality</a:t>
            </a:r>
            <a:r>
              <a:rPr lang="en-US" sz="3200" dirty="0" smtClean="0">
                <a:solidFill>
                  <a:srgbClr val="FF0000"/>
                </a:solidFill>
              </a:rPr>
              <a:t> </a:t>
            </a:r>
            <a:br>
              <a:rPr lang="en-US" sz="3200" dirty="0" smtClean="0">
                <a:solidFill>
                  <a:srgbClr val="FF0000"/>
                </a:solidFill>
              </a:rPr>
            </a:br>
            <a:r>
              <a:rPr lang="en-US" sz="3200" b="1" dirty="0" smtClean="0">
                <a:solidFill>
                  <a:srgbClr val="00B050"/>
                </a:solidFill>
              </a:rPr>
              <a:t>Legal and regulatory issues</a:t>
            </a:r>
            <a:endParaRPr lang="en-US" sz="3200" dirty="0">
              <a:solidFill>
                <a:srgbClr val="00B05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5592762"/>
          </a:xfrm>
        </p:spPr>
        <p:txBody>
          <a:bodyPr>
            <a:normAutofit/>
          </a:bodyPr>
          <a:lstStyle/>
          <a:p>
            <a:pPr algn="l"/>
            <a:r>
              <a:rPr lang="en-US" dirty="0" smtClean="0">
                <a:solidFill>
                  <a:srgbClr val="FF0000"/>
                </a:solidFill>
              </a:rPr>
              <a:t>big agenda on the way forward </a:t>
            </a:r>
            <a:br>
              <a:rPr lang="en-US" dirty="0" smtClean="0">
                <a:solidFill>
                  <a:srgbClr val="FF0000"/>
                </a:solidFill>
              </a:rPr>
            </a:br>
            <a:r>
              <a:rPr lang="en-US" dirty="0" smtClean="0">
                <a:solidFill>
                  <a:srgbClr val="00B050"/>
                </a:solidFill>
              </a:rPr>
              <a:t>the potential of IT in extending</a:t>
            </a:r>
            <a:br>
              <a:rPr lang="en-US" dirty="0" smtClean="0">
                <a:solidFill>
                  <a:srgbClr val="00B050"/>
                </a:solidFill>
              </a:rPr>
            </a:br>
            <a:r>
              <a:rPr lang="en-US" dirty="0" smtClean="0">
                <a:solidFill>
                  <a:srgbClr val="00B050"/>
                </a:solidFill>
              </a:rPr>
              <a:t>banking services to under-served markets in rural and semi-urban areas is enormous.</a:t>
            </a:r>
            <a:endParaRPr lang="en-US" dirty="0">
              <a:solidFill>
                <a:srgbClr val="00B05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73762"/>
          </a:xfrm>
        </p:spPr>
        <p:txBody>
          <a:bodyPr>
            <a:noAutofit/>
          </a:bodyPr>
          <a:lstStyle/>
          <a:p>
            <a:pPr algn="l"/>
            <a:r>
              <a:rPr lang="en-US" sz="3600" dirty="0" smtClean="0">
                <a:solidFill>
                  <a:srgbClr val="FF0000"/>
                </a:solidFill>
              </a:rPr>
              <a:t>The use of Smart Card technology, mobile ATMs, coverage of post offices under electronic payments networks in out-of-reach areas – </a:t>
            </a:r>
            <a:br>
              <a:rPr lang="en-US" sz="3600" dirty="0" smtClean="0">
                <a:solidFill>
                  <a:srgbClr val="FF0000"/>
                </a:solidFill>
              </a:rPr>
            </a:br>
            <a:r>
              <a:rPr lang="en-US" sz="3600" dirty="0" smtClean="0">
                <a:solidFill>
                  <a:srgbClr val="FF0000"/>
                </a:solidFill>
              </a:rPr>
              <a:t>-all could play significant roles in providing financial services to more people and thereby </a:t>
            </a:r>
            <a:r>
              <a:rPr lang="en-US" sz="3600" dirty="0" smtClean="0">
                <a:solidFill>
                  <a:srgbClr val="00B050"/>
                </a:solidFill>
              </a:rPr>
              <a:t>serve financial inclusion. </a:t>
            </a:r>
            <a:br>
              <a:rPr lang="en-US" sz="3600" dirty="0" smtClean="0">
                <a:solidFill>
                  <a:srgbClr val="00B050"/>
                </a:solidFill>
              </a:rPr>
            </a:br>
            <a:r>
              <a:rPr lang="en-US" sz="3600" dirty="0" smtClean="0">
                <a:solidFill>
                  <a:srgbClr val="FF0000"/>
                </a:solidFill>
              </a:rPr>
              <a:t>-innovative approaches such as solar power- and mobile technology-based connectivity for branches</a:t>
            </a:r>
            <a:r>
              <a:rPr lang="en-US" sz="3600" dirty="0" smtClean="0"/>
              <a:t>.</a:t>
            </a:r>
            <a:endParaRPr lang="en-US" sz="3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financial inclusion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1</a:t>
            </a:r>
            <a:endParaRPr lang="en-US" dirty="0"/>
          </a:p>
        </p:txBody>
      </p:sp>
      <p:pic>
        <p:nvPicPr>
          <p:cNvPr id="37890" name="Picture 2" descr="http://www.gurgaonsite.com/wp-content/uploads/2008/12/atms.jpg"/>
          <p:cNvPicPr>
            <a:picLocks noChangeAspect="1" noChangeArrowheads="1"/>
          </p:cNvPicPr>
          <p:nvPr/>
        </p:nvPicPr>
        <p:blipFill>
          <a:blip r:embed="rId2"/>
          <a:srcRect/>
          <a:stretch>
            <a:fillRect/>
          </a:stretch>
        </p:blipFill>
        <p:spPr bwMode="auto">
          <a:xfrm>
            <a:off x="2438400" y="1905000"/>
            <a:ext cx="3733800" cy="41910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noAutofit/>
          </a:bodyPr>
          <a:lstStyle/>
          <a:p>
            <a:pPr algn="l"/>
            <a:r>
              <a:rPr lang="en-US" sz="2800" dirty="0" smtClean="0">
                <a:solidFill>
                  <a:srgbClr val="FF0000"/>
                </a:solidFill>
              </a:rPr>
              <a:t>India is experiencing an explosion in the use of mobile communication technology. And this is a development that the financial sector can exploit. Mobile phone users belong to all strata of society, spread across metropolitan </a:t>
            </a:r>
            <a:r>
              <a:rPr lang="en-US" sz="2800" dirty="0" err="1" smtClean="0">
                <a:solidFill>
                  <a:srgbClr val="FF0000"/>
                </a:solidFill>
              </a:rPr>
              <a:t>centres</a:t>
            </a:r>
            <a:r>
              <a:rPr lang="en-US" sz="2800" dirty="0" smtClean="0">
                <a:solidFill>
                  <a:srgbClr val="FF0000"/>
                </a:solidFill>
              </a:rPr>
              <a:t>, towns and villages. Banks can take advantage of this expanded reach of telecom if they provide services through this medium. The phone’s integrated chip can function as a multi-application smart card, thus making banking services available to virtually every mobile phone owner. This holds substantial promise as the delivery vehicle of the future: there is huge potential and an exciting opportunity. However, the expansion of such capabilities must be accompanied by a minimum level of essential security features</a:t>
            </a:r>
            <a:endParaRPr lang="en-US" sz="2800" dirty="0">
              <a:solidFill>
                <a:srgbClr val="FF00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2200" dirty="0" smtClean="0">
                <a:solidFill>
                  <a:srgbClr val="FF0000"/>
                </a:solidFill>
              </a:rPr>
              <a:t>The personal banking areas include interactive portraits of customers. Stand in front of them, and the video comes to life, with directional speakers softly filling you in on each customer's story.</a:t>
            </a:r>
            <a:endParaRPr lang="en-US" sz="2200" dirty="0">
              <a:solidFill>
                <a:srgbClr val="FF0000"/>
              </a:solidFill>
            </a:endParaRPr>
          </a:p>
        </p:txBody>
      </p:sp>
      <p:pic>
        <p:nvPicPr>
          <p:cNvPr id="38914" name="Picture 2" descr="Photos: Barclays flagship branch goes high-tech with Microsoft Surface Image 10">
            <a:hlinkClick r:id="rId2" tooltip="Click to go to next photo"/>
          </p:cNvPr>
          <p:cNvPicPr>
            <a:picLocks noChangeAspect="1" noChangeArrowheads="1"/>
          </p:cNvPicPr>
          <p:nvPr/>
        </p:nvPicPr>
        <p:blipFill>
          <a:blip r:embed="rId3"/>
          <a:srcRect/>
          <a:stretch>
            <a:fillRect/>
          </a:stretch>
        </p:blipFill>
        <p:spPr bwMode="auto">
          <a:xfrm>
            <a:off x="1447800" y="1828800"/>
            <a:ext cx="6324600" cy="41148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r>
              <a:rPr lang="en-US" sz="2400" dirty="0" smtClean="0">
                <a:solidFill>
                  <a:srgbClr val="FF0000"/>
                </a:solidFill>
              </a:rPr>
              <a:t>premier banking lounge, where the great and the good and the obscenely rich can bank. </a:t>
            </a:r>
            <a:r>
              <a:rPr lang="en-US" sz="2400" dirty="0" smtClean="0">
                <a:solidFill>
                  <a:srgbClr val="00B050"/>
                </a:solidFill>
              </a:rPr>
              <a:t>There aren't any pens </a:t>
            </a:r>
            <a:r>
              <a:rPr lang="en-US" sz="2400" dirty="0" smtClean="0">
                <a:solidFill>
                  <a:srgbClr val="FF0000"/>
                </a:solidFill>
              </a:rPr>
              <a:t>chained to desks up here </a:t>
            </a:r>
            <a:r>
              <a:rPr lang="en-US" sz="2400" dirty="0" smtClean="0">
                <a:solidFill>
                  <a:srgbClr val="00B050"/>
                </a:solidFill>
              </a:rPr>
              <a:t>but three Microsoft Surfaces</a:t>
            </a:r>
            <a:endParaRPr lang="en-US" sz="2400" dirty="0">
              <a:solidFill>
                <a:srgbClr val="00B050"/>
              </a:solidFill>
            </a:endParaRPr>
          </a:p>
        </p:txBody>
      </p:sp>
      <p:pic>
        <p:nvPicPr>
          <p:cNvPr id="43010" name="Picture 2" descr="Photos: Barclays flagship branch goes high-tech with Microsoft Surface Image 15">
            <a:hlinkClick r:id="rId2" tooltip="Click to go to next photo"/>
          </p:cNvPr>
          <p:cNvPicPr>
            <a:picLocks noChangeAspect="1" noChangeArrowheads="1"/>
          </p:cNvPicPr>
          <p:nvPr/>
        </p:nvPicPr>
        <p:blipFill>
          <a:blip r:embed="rId3"/>
          <a:srcRect/>
          <a:stretch>
            <a:fillRect/>
          </a:stretch>
        </p:blipFill>
        <p:spPr bwMode="auto">
          <a:xfrm>
            <a:off x="1066800" y="1676400"/>
            <a:ext cx="6629400" cy="44196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295400"/>
          </a:xfrm>
        </p:spPr>
        <p:txBody>
          <a:bodyPr>
            <a:noAutofit/>
          </a:bodyPr>
          <a:lstStyle/>
          <a:p>
            <a:pPr algn="l"/>
            <a:r>
              <a:rPr lang="en-US" sz="3200" dirty="0" smtClean="0">
                <a:solidFill>
                  <a:srgbClr val="FF0000"/>
                </a:solidFill>
              </a:rPr>
              <a:t>Each Surface displays a 3D ball with different access points. Rotate the ball by swiping your finger, and tap on the area you're interested in.</a:t>
            </a:r>
            <a:endParaRPr lang="en-US" sz="3200" dirty="0">
              <a:solidFill>
                <a:srgbClr val="FF0000"/>
              </a:solidFill>
            </a:endParaRPr>
          </a:p>
        </p:txBody>
      </p:sp>
      <p:pic>
        <p:nvPicPr>
          <p:cNvPr id="41986" name="Picture 2" descr="Photos: Barclays flagship branch goes high-tech with Microsoft Surface Image 13">
            <a:hlinkClick r:id="rId2" tooltip="Click to go to next photo"/>
          </p:cNvPr>
          <p:cNvPicPr>
            <a:picLocks noChangeAspect="1" noChangeArrowheads="1"/>
          </p:cNvPicPr>
          <p:nvPr/>
        </p:nvPicPr>
        <p:blipFill>
          <a:blip r:embed="rId3"/>
          <a:srcRect/>
          <a:stretch>
            <a:fillRect/>
          </a:stretch>
        </p:blipFill>
        <p:spPr bwMode="auto">
          <a:xfrm>
            <a:off x="762000" y="1752600"/>
            <a:ext cx="7086600" cy="46482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685800"/>
          </a:xfrm>
        </p:spPr>
        <p:txBody>
          <a:bodyPr>
            <a:normAutofit fontScale="90000"/>
          </a:bodyPr>
          <a:lstStyle/>
          <a:p>
            <a:r>
              <a:rPr lang="en-US" sz="3100" dirty="0" smtClean="0">
                <a:solidFill>
                  <a:srgbClr val="FF0000"/>
                </a:solidFill>
              </a:rPr>
              <a:t>The world's highest ATM can be found at </a:t>
            </a:r>
            <a:r>
              <a:rPr lang="en-US" sz="3100" dirty="0" err="1" smtClean="0">
                <a:solidFill>
                  <a:srgbClr val="FF0000"/>
                </a:solidFill>
              </a:rPr>
              <a:t>Nagqu</a:t>
            </a:r>
            <a:r>
              <a:rPr lang="en-US" sz="3100" dirty="0" smtClean="0">
                <a:solidFill>
                  <a:srgbClr val="FF0000"/>
                </a:solidFill>
              </a:rPr>
              <a:t> in Tibet.</a:t>
            </a:r>
            <a:r>
              <a:rPr lang="en-US" sz="3100" dirty="0" smtClean="0"/>
              <a:t/>
            </a:r>
            <a:br>
              <a:rPr lang="en-US" sz="3100" dirty="0" smtClean="0"/>
            </a:br>
            <a:r>
              <a:rPr lang="en-US" dirty="0" smtClean="0"/>
              <a:t/>
            </a:r>
            <a:br>
              <a:rPr lang="en-US" dirty="0" smtClean="0"/>
            </a:br>
            <a:endParaRPr lang="en-US" dirty="0"/>
          </a:p>
        </p:txBody>
      </p:sp>
      <p:pic>
        <p:nvPicPr>
          <p:cNvPr id="45058" name="Picture 2" descr="http://estb.msn.com/i/46/897F4358BDB5FFD45CDB781BD919.jpg"/>
          <p:cNvPicPr>
            <a:picLocks noChangeAspect="1" noChangeArrowheads="1"/>
          </p:cNvPicPr>
          <p:nvPr/>
        </p:nvPicPr>
        <p:blipFill>
          <a:blip r:embed="rId2"/>
          <a:srcRect/>
          <a:stretch>
            <a:fillRect/>
          </a:stretch>
        </p:blipFill>
        <p:spPr bwMode="auto">
          <a:xfrm>
            <a:off x="1905000" y="1143000"/>
            <a:ext cx="5257800" cy="38100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The world's remotest ATM – </a:t>
            </a:r>
            <a:r>
              <a:rPr lang="en-US" dirty="0" smtClean="0">
                <a:solidFill>
                  <a:srgbClr val="00B050"/>
                </a:solidFill>
              </a:rPr>
              <a:t>Antarctica,</a:t>
            </a:r>
            <a:r>
              <a:rPr lang="en-US" dirty="0" smtClean="0"/>
              <a:t> </a:t>
            </a:r>
            <a:r>
              <a:rPr lang="en-US" dirty="0" smtClean="0">
                <a:solidFill>
                  <a:srgbClr val="00B050"/>
                </a:solidFill>
              </a:rPr>
              <a:t>most remote </a:t>
            </a:r>
            <a:r>
              <a:rPr lang="en-US" dirty="0" err="1" smtClean="0">
                <a:solidFill>
                  <a:srgbClr val="00B050"/>
                </a:solidFill>
              </a:rPr>
              <a:t>cashpoint</a:t>
            </a:r>
            <a:r>
              <a:rPr lang="en-US" dirty="0" smtClean="0">
                <a:solidFill>
                  <a:srgbClr val="00B050"/>
                </a:solidFill>
              </a:rPr>
              <a:t>.</a:t>
            </a:r>
            <a:r>
              <a:rPr lang="en-US" dirty="0" smtClean="0"/>
              <a:t/>
            </a:r>
            <a:br>
              <a:rPr lang="en-US" dirty="0" smtClean="0"/>
            </a:br>
            <a:endParaRPr lang="en-US" dirty="0">
              <a:solidFill>
                <a:srgbClr val="00B050"/>
              </a:solidFill>
            </a:endParaRPr>
          </a:p>
        </p:txBody>
      </p:sp>
      <p:pic>
        <p:nvPicPr>
          <p:cNvPr id="46082" name="Picture 2" descr="http://estb.msn.com/i/65/F2918225F6B1A3713EC74CB22390.jpg"/>
          <p:cNvPicPr>
            <a:picLocks noChangeAspect="1" noChangeArrowheads="1"/>
          </p:cNvPicPr>
          <p:nvPr/>
        </p:nvPicPr>
        <p:blipFill>
          <a:blip r:embed="rId2"/>
          <a:srcRect/>
          <a:stretch>
            <a:fillRect/>
          </a:stretch>
        </p:blipFill>
        <p:spPr bwMode="auto">
          <a:xfrm>
            <a:off x="1219200" y="1752600"/>
            <a:ext cx="7086600" cy="44196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 dog has its day!!!!</a:t>
            </a:r>
            <a:endParaRPr lang="en-US" dirty="0"/>
          </a:p>
        </p:txBody>
      </p:sp>
      <p:pic>
        <p:nvPicPr>
          <p:cNvPr id="34818" name="Picture 2" descr="http://www.ubergizmo.com/photos/2007/3/atm-dog.jpg"/>
          <p:cNvPicPr>
            <a:picLocks noChangeAspect="1" noChangeArrowheads="1"/>
          </p:cNvPicPr>
          <p:nvPr/>
        </p:nvPicPr>
        <p:blipFill>
          <a:blip r:embed="rId2"/>
          <a:srcRect/>
          <a:stretch>
            <a:fillRect/>
          </a:stretch>
        </p:blipFill>
        <p:spPr bwMode="auto">
          <a:xfrm>
            <a:off x="1295400" y="1524000"/>
            <a:ext cx="6705600" cy="46482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Latest development</a:t>
            </a:r>
            <a:br>
              <a:rPr lang="en-US" dirty="0" smtClean="0"/>
            </a:b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Cash Deposit Machines(CDMs)</a:t>
            </a:r>
          </a:p>
          <a:p>
            <a:pPr>
              <a:buNone/>
            </a:pPr>
            <a:r>
              <a:rPr lang="en-US" dirty="0" smtClean="0"/>
              <a:t>Deposit money with envelope into the machine and get it updated in 20 seconds</a:t>
            </a:r>
          </a:p>
          <a:p>
            <a:pPr>
              <a:buNone/>
            </a:pPr>
            <a:r>
              <a:rPr lang="en-US" dirty="0" smtClean="0"/>
              <a:t>AGS </a:t>
            </a:r>
            <a:r>
              <a:rPr lang="en-US" dirty="0" err="1" smtClean="0"/>
              <a:t>Infotech</a:t>
            </a:r>
            <a:r>
              <a:rPr lang="en-US" dirty="0" smtClean="0"/>
              <a:t> Supplies  these machines.</a:t>
            </a:r>
          </a:p>
          <a:p>
            <a:pPr>
              <a:buNone/>
            </a:pPr>
            <a:r>
              <a:rPr lang="en-US" dirty="0" smtClean="0"/>
              <a:t>Refer Hindustan Times </a:t>
            </a:r>
            <a:r>
              <a:rPr lang="en-US" smtClean="0"/>
              <a:t>6</a:t>
            </a:r>
            <a:r>
              <a:rPr lang="en-US" baseline="30000" smtClean="0"/>
              <a:t>th</a:t>
            </a:r>
            <a:r>
              <a:rPr lang="en-US" smtClean="0"/>
              <a:t> August 2010.  </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97562"/>
          </a:xfrm>
        </p:spPr>
        <p:txBody>
          <a:bodyPr>
            <a:normAutofit/>
          </a:bodyPr>
          <a:lstStyle/>
          <a:p>
            <a:r>
              <a:rPr lang="en-US" b="1" i="1" dirty="0" smtClean="0">
                <a:solidFill>
                  <a:srgbClr val="FF0000"/>
                </a:solidFill>
              </a:rPr>
              <a:t>The future will be not be more of the same…</a:t>
            </a:r>
            <a:r>
              <a:rPr lang="en-US" b="1" dirty="0" smtClean="0">
                <a:solidFill>
                  <a:srgbClr val="FF0000"/>
                </a:solidFill>
              </a:rPr>
              <a:t/>
            </a:r>
            <a:br>
              <a:rPr lang="en-US" b="1" dirty="0" smtClean="0">
                <a:solidFill>
                  <a:srgbClr val="FF0000"/>
                </a:solidFill>
              </a:rPr>
            </a:br>
            <a:r>
              <a:rPr lang="en-US" b="1" dirty="0" smtClean="0">
                <a:solidFill>
                  <a:srgbClr val="FF0000"/>
                </a:solidFill>
              </a:rPr>
              <a:t> </a:t>
            </a:r>
            <a:br>
              <a:rPr lang="en-US" b="1" dirty="0" smtClean="0">
                <a:solidFill>
                  <a:srgbClr val="FF0000"/>
                </a:solidFill>
              </a:rPr>
            </a:br>
            <a:r>
              <a:rPr lang="en-US" b="1" i="1" dirty="0" smtClean="0">
                <a:solidFill>
                  <a:srgbClr val="FF0000"/>
                </a:solidFill>
              </a:rPr>
              <a:t>… we need to be ready.. </a:t>
            </a:r>
            <a:r>
              <a:rPr lang="en-US" b="1" dirty="0" smtClean="0">
                <a:solidFill>
                  <a:srgbClr val="FF0000"/>
                </a:solidFill>
              </a:rPr>
              <a:t> </a:t>
            </a:r>
            <a:br>
              <a:rPr lang="en-US" b="1" dirty="0" smtClean="0">
                <a:solidFill>
                  <a:srgbClr val="FF0000"/>
                </a:solidFill>
              </a:rPr>
            </a:br>
            <a:r>
              <a:rPr lang="en-US" b="1" dirty="0" smtClean="0">
                <a:solidFill>
                  <a:srgbClr val="FF0000"/>
                </a:solidFill>
              </a:rPr>
              <a:t/>
            </a:r>
            <a:br>
              <a:rPr lang="en-US" b="1" dirty="0" smtClean="0">
                <a:solidFill>
                  <a:srgbClr val="FF0000"/>
                </a:solidFill>
              </a:rPr>
            </a:br>
            <a:r>
              <a:rPr lang="en-US" b="1" i="1" dirty="0" smtClean="0">
                <a:solidFill>
                  <a:srgbClr val="FF0000"/>
                </a:solidFill>
              </a:rPr>
              <a:t>Thank You </a:t>
            </a:r>
            <a:r>
              <a:rPr lang="en-US" b="1" dirty="0" smtClean="0">
                <a:solidFill>
                  <a:srgbClr val="FF0000"/>
                </a:solidFill>
              </a:rPr>
              <a:t> </a:t>
            </a:r>
            <a:br>
              <a:rPr lang="en-US" b="1" dirty="0" smtClean="0">
                <a:solidFill>
                  <a:srgbClr val="FF0000"/>
                </a:solidFill>
              </a:rPr>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Autofit/>
          </a:bodyPr>
          <a:lstStyle/>
          <a:p>
            <a:pPr algn="l"/>
            <a:r>
              <a:rPr lang="en-US" sz="3200" dirty="0" smtClean="0">
                <a:solidFill>
                  <a:srgbClr val="FF0000"/>
                </a:solidFill>
              </a:rPr>
              <a:t>Donald C Wetzel introduced the concept of ATM (Automated Teller Machine) way back in 1969, but it was introduced in India by HSBC - the Hong Kong and Shanghai Banking Corporation in the year 1987. Since then there has been an explosive growth in </a:t>
            </a:r>
            <a:r>
              <a:rPr lang="en-US" sz="3200" dirty="0" smtClean="0">
                <a:solidFill>
                  <a:srgbClr val="00B050"/>
                </a:solidFill>
              </a:rPr>
              <a:t>non human interaction at banks. </a:t>
            </a:r>
            <a:r>
              <a:rPr lang="en-US" sz="3200" dirty="0" smtClean="0">
                <a:solidFill>
                  <a:srgbClr val="FF0000"/>
                </a:solidFill>
              </a:rPr>
              <a:t>ATMs can be termed as </a:t>
            </a:r>
            <a:r>
              <a:rPr lang="en-US" sz="3200" dirty="0" smtClean="0">
                <a:solidFill>
                  <a:srgbClr val="00B050"/>
                </a:solidFill>
              </a:rPr>
              <a:t>“Life savers” </a:t>
            </a:r>
            <a:r>
              <a:rPr lang="en-US" sz="3200" dirty="0" smtClean="0">
                <a:solidFill>
                  <a:srgbClr val="FF0000"/>
                </a:solidFill>
              </a:rPr>
              <a:t>in case of emergency, as you would find that ATMs are placed not only near or inside the premises of banks, but also in locations such as </a:t>
            </a:r>
            <a:r>
              <a:rPr lang="en-US" sz="3200" dirty="0" smtClean="0">
                <a:solidFill>
                  <a:srgbClr val="00B050"/>
                </a:solidFill>
              </a:rPr>
              <a:t>hospitals </a:t>
            </a:r>
            <a:r>
              <a:rPr lang="en-US" sz="3200" dirty="0" smtClean="0">
                <a:solidFill>
                  <a:srgbClr val="FF0000"/>
                </a:solidFill>
              </a:rPr>
              <a:t>shopping centers/malls, airports, national highways, grocery stores, petrol/gas stations, restaurants, etc.</a:t>
            </a:r>
            <a:endParaRPr lang="en-US" sz="3200" dirty="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745162"/>
          </a:xfrm>
        </p:spPr>
        <p:txBody>
          <a:bodyPr>
            <a:noAutofit/>
          </a:bodyPr>
          <a:lstStyle/>
          <a:p>
            <a:pPr algn="l"/>
            <a:r>
              <a:rPr lang="en-US" sz="3200" dirty="0" smtClean="0">
                <a:solidFill>
                  <a:srgbClr val="FF0000"/>
                </a:solidFill>
              </a:rPr>
              <a:t>Many Benefits of </a:t>
            </a:r>
            <a:r>
              <a:rPr lang="en-US" sz="3200" b="1" dirty="0" smtClean="0">
                <a:solidFill>
                  <a:srgbClr val="FF0000"/>
                </a:solidFill>
              </a:rPr>
              <a:t>Technology</a:t>
            </a:r>
            <a:r>
              <a:rPr lang="en-US" sz="3200" dirty="0" smtClean="0">
                <a:solidFill>
                  <a:srgbClr val="FF0000"/>
                </a:solidFill>
              </a:rPr>
              <a:t> </a:t>
            </a:r>
            <a:br>
              <a:rPr lang="en-US" sz="3200" dirty="0" smtClean="0">
                <a:solidFill>
                  <a:srgbClr val="FF0000"/>
                </a:solidFill>
              </a:rPr>
            </a:br>
            <a:r>
              <a:rPr lang="en-US" sz="3200" dirty="0" smtClean="0">
                <a:solidFill>
                  <a:srgbClr val="FF0000"/>
                </a:solidFill>
              </a:rPr>
              <a:t/>
            </a:r>
            <a:br>
              <a:rPr lang="en-US" sz="3200" dirty="0" smtClean="0">
                <a:solidFill>
                  <a:srgbClr val="FF0000"/>
                </a:solidFill>
              </a:rPr>
            </a:br>
            <a:r>
              <a:rPr lang="en-US" sz="3200" dirty="0" smtClean="0">
                <a:solidFill>
                  <a:srgbClr val="FF0000"/>
                </a:solidFill>
              </a:rPr>
              <a:t>-Increased operational efficiency, profitability &amp; productivity </a:t>
            </a:r>
            <a:br>
              <a:rPr lang="en-US" sz="3200" dirty="0" smtClean="0">
                <a:solidFill>
                  <a:srgbClr val="FF0000"/>
                </a:solidFill>
              </a:rPr>
            </a:br>
            <a:r>
              <a:rPr lang="en-US" sz="3200" dirty="0" smtClean="0">
                <a:solidFill>
                  <a:srgbClr val="FF0000"/>
                </a:solidFill>
              </a:rPr>
              <a:t>-Superior customer service </a:t>
            </a:r>
            <a:br>
              <a:rPr lang="en-US" sz="3200" dirty="0" smtClean="0">
                <a:solidFill>
                  <a:srgbClr val="FF0000"/>
                </a:solidFill>
              </a:rPr>
            </a:br>
            <a:r>
              <a:rPr lang="en-US" sz="3200" dirty="0" smtClean="0">
                <a:solidFill>
                  <a:srgbClr val="FF0000"/>
                </a:solidFill>
              </a:rPr>
              <a:t>-Multi-channel, real-time transaction processing </a:t>
            </a:r>
            <a:br>
              <a:rPr lang="en-US" sz="3200" dirty="0" smtClean="0">
                <a:solidFill>
                  <a:srgbClr val="FF0000"/>
                </a:solidFill>
              </a:rPr>
            </a:br>
            <a:r>
              <a:rPr lang="en-US" sz="3200" dirty="0" smtClean="0">
                <a:solidFill>
                  <a:srgbClr val="FF0000"/>
                </a:solidFill>
              </a:rPr>
              <a:t>-Better cross-selling ability </a:t>
            </a:r>
            <a:br>
              <a:rPr lang="en-US" sz="3200" dirty="0" smtClean="0">
                <a:solidFill>
                  <a:srgbClr val="FF0000"/>
                </a:solidFill>
              </a:rPr>
            </a:br>
            <a:r>
              <a:rPr lang="en-US" sz="3200" dirty="0" smtClean="0">
                <a:solidFill>
                  <a:srgbClr val="FF0000"/>
                </a:solidFill>
              </a:rPr>
              <a:t>-Improved management and accountability </a:t>
            </a:r>
            <a:br>
              <a:rPr lang="en-US" sz="3200" dirty="0" smtClean="0">
                <a:solidFill>
                  <a:srgbClr val="FF0000"/>
                </a:solidFill>
              </a:rPr>
            </a:br>
            <a:r>
              <a:rPr lang="en-US" sz="3200" dirty="0" smtClean="0">
                <a:solidFill>
                  <a:srgbClr val="FF0000"/>
                </a:solidFill>
              </a:rPr>
              <a:t>-Efficient NPA and risk management </a:t>
            </a:r>
            <a:br>
              <a:rPr lang="en-US" sz="3200" dirty="0" smtClean="0">
                <a:solidFill>
                  <a:srgbClr val="FF0000"/>
                </a:solidFill>
              </a:rPr>
            </a:br>
            <a:r>
              <a:rPr lang="en-US" sz="3200" dirty="0" smtClean="0">
                <a:solidFill>
                  <a:srgbClr val="FF0000"/>
                </a:solidFill>
              </a:rPr>
              <a:t>-Minimal transaction costs </a:t>
            </a:r>
            <a:br>
              <a:rPr lang="en-US" sz="3200" dirty="0" smtClean="0">
                <a:solidFill>
                  <a:srgbClr val="FF0000"/>
                </a:solidFill>
              </a:rPr>
            </a:br>
            <a:r>
              <a:rPr lang="en-US" sz="3200" dirty="0" smtClean="0">
                <a:solidFill>
                  <a:srgbClr val="FF0000"/>
                </a:solidFill>
              </a:rPr>
              <a:t>-Improved financial analyses capabilities </a:t>
            </a:r>
            <a:br>
              <a:rPr lang="en-US" sz="3200" dirty="0" smtClean="0">
                <a:solidFill>
                  <a:srgbClr val="FF0000"/>
                </a:solidFill>
              </a:rPr>
            </a:br>
            <a:endParaRPr lang="en-US" sz="3200" dirty="0">
              <a:solidFill>
                <a:srgbClr val="FF0000"/>
              </a:solidFill>
            </a:endParaRPr>
          </a:p>
        </p:txBody>
      </p:sp>
    </p:spTree>
  </p:cSld>
  <p:clrMapOvr>
    <a:masterClrMapping/>
  </p:clrMapOvr>
  <p:transition>
    <p:sndAc>
      <p:stSnd>
        <p:snd r:embed="rId2" name="arrow.wav" builtIn="1"/>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745162"/>
          </a:xfrm>
        </p:spPr>
        <p:txBody>
          <a:bodyPr>
            <a:normAutofit/>
          </a:bodyPr>
          <a:lstStyle/>
          <a:p>
            <a:pPr algn="l"/>
            <a:r>
              <a:rPr lang="en-US" sz="3100" b="1" dirty="0" smtClean="0"/>
              <a:t>IT in the Indian Financial Sector – Status Today</a:t>
            </a:r>
            <a:r>
              <a:rPr lang="en-US" sz="3100" dirty="0" smtClean="0"/>
              <a:t> </a:t>
            </a:r>
            <a:r>
              <a:rPr lang="en-US" sz="3100" dirty="0" smtClean="0">
                <a:solidFill>
                  <a:srgbClr val="FF0000"/>
                </a:solidFill>
              </a:rPr>
              <a:t>More than most other industries, banks and financial institutions rely on gathering, processing, analyzing and providing information in order to meet the </a:t>
            </a:r>
            <a:r>
              <a:rPr lang="en-US" sz="3100" dirty="0" smtClean="0">
                <a:solidFill>
                  <a:srgbClr val="00B050"/>
                </a:solidFill>
              </a:rPr>
              <a:t>needs of customers. </a:t>
            </a:r>
            <a:r>
              <a:rPr lang="en-US" sz="3100" dirty="0" smtClean="0">
                <a:solidFill>
                  <a:srgbClr val="FF0000"/>
                </a:solidFill>
              </a:rPr>
              <a:t>Given the importance of information in banking, it is not</a:t>
            </a:r>
            <a:br>
              <a:rPr lang="en-US" sz="3100" dirty="0" smtClean="0">
                <a:solidFill>
                  <a:srgbClr val="FF0000"/>
                </a:solidFill>
              </a:rPr>
            </a:br>
            <a:r>
              <a:rPr lang="en-US" sz="3100" dirty="0" smtClean="0">
                <a:solidFill>
                  <a:srgbClr val="FF0000"/>
                </a:solidFill>
              </a:rPr>
              <a:t>surprising that banks were among the </a:t>
            </a:r>
            <a:r>
              <a:rPr lang="en-US" sz="3100" dirty="0" smtClean="0">
                <a:solidFill>
                  <a:srgbClr val="00B050"/>
                </a:solidFill>
              </a:rPr>
              <a:t>earliest adopters </a:t>
            </a:r>
            <a:r>
              <a:rPr lang="en-US" sz="3100" dirty="0" smtClean="0">
                <a:solidFill>
                  <a:srgbClr val="FF0000"/>
                </a:solidFill>
              </a:rPr>
              <a:t>of automated information processing technology</a:t>
            </a:r>
            <a:r>
              <a:rPr lang="en-US" dirty="0" smtClean="0">
                <a:solidFill>
                  <a:srgbClr val="FF0000"/>
                </a:solidFill>
              </a:rPr>
              <a:t>.</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Autofit/>
          </a:bodyPr>
          <a:lstStyle/>
          <a:p>
            <a:pPr algn="l"/>
            <a:r>
              <a:rPr lang="en-US" sz="3200" dirty="0" smtClean="0">
                <a:solidFill>
                  <a:srgbClr val="FF0000"/>
                </a:solidFill>
              </a:rPr>
              <a:t>-There’s ‘</a:t>
            </a:r>
            <a:r>
              <a:rPr lang="en-US" sz="3200" dirty="0" smtClean="0">
                <a:solidFill>
                  <a:srgbClr val="92D050"/>
                </a:solidFill>
              </a:rPr>
              <a:t>Anywhere Banking</a:t>
            </a:r>
            <a:r>
              <a:rPr lang="en-US" sz="3200" dirty="0" smtClean="0">
                <a:solidFill>
                  <a:srgbClr val="FF0000"/>
                </a:solidFill>
              </a:rPr>
              <a:t>’ through</a:t>
            </a:r>
            <a:br>
              <a:rPr lang="en-US" sz="3200" dirty="0" smtClean="0">
                <a:solidFill>
                  <a:srgbClr val="FF0000"/>
                </a:solidFill>
              </a:rPr>
            </a:br>
            <a:r>
              <a:rPr lang="en-US" sz="3200" dirty="0" smtClean="0">
                <a:solidFill>
                  <a:srgbClr val="FF0000"/>
                </a:solidFill>
              </a:rPr>
              <a:t>Core Banking Systems, ‘</a:t>
            </a:r>
            <a:br>
              <a:rPr lang="en-US" sz="3200" dirty="0" smtClean="0">
                <a:solidFill>
                  <a:srgbClr val="FF0000"/>
                </a:solidFill>
              </a:rPr>
            </a:br>
            <a:r>
              <a:rPr lang="en-US" sz="3200" dirty="0" smtClean="0">
                <a:solidFill>
                  <a:srgbClr val="FF0000"/>
                </a:solidFill>
              </a:rPr>
              <a:t/>
            </a:r>
            <a:br>
              <a:rPr lang="en-US" sz="3200" dirty="0" smtClean="0">
                <a:solidFill>
                  <a:srgbClr val="FF0000"/>
                </a:solidFill>
              </a:rPr>
            </a:br>
            <a:r>
              <a:rPr lang="en-US" sz="3200" dirty="0" smtClean="0">
                <a:solidFill>
                  <a:srgbClr val="FF0000"/>
                </a:solidFill>
              </a:rPr>
              <a:t>-</a:t>
            </a:r>
            <a:r>
              <a:rPr lang="en-US" sz="3200" dirty="0" smtClean="0">
                <a:solidFill>
                  <a:srgbClr val="92D050"/>
                </a:solidFill>
              </a:rPr>
              <a:t>Anytime Banking’ </a:t>
            </a:r>
            <a:r>
              <a:rPr lang="en-US" sz="3200" dirty="0" smtClean="0">
                <a:solidFill>
                  <a:srgbClr val="FF0000"/>
                </a:solidFill>
              </a:rPr>
              <a:t>through new, 24/7/365 delivery channels such as Automated Teller Machines (ATMs), and Net and Mobile Banking. </a:t>
            </a:r>
            <a:br>
              <a:rPr lang="en-US" sz="3200" dirty="0" smtClean="0">
                <a:solidFill>
                  <a:srgbClr val="FF0000"/>
                </a:solidFill>
              </a:rPr>
            </a:br>
            <a:r>
              <a:rPr lang="en-US" sz="3200" dirty="0" smtClean="0">
                <a:solidFill>
                  <a:srgbClr val="FF0000"/>
                </a:solidFill>
              </a:rPr>
              <a:t/>
            </a:r>
            <a:br>
              <a:rPr lang="en-US" sz="3200" dirty="0" smtClean="0">
                <a:solidFill>
                  <a:srgbClr val="FF0000"/>
                </a:solidFill>
              </a:rPr>
            </a:br>
            <a:r>
              <a:rPr lang="en-US" sz="3200" dirty="0" smtClean="0">
                <a:solidFill>
                  <a:srgbClr val="FF0000"/>
                </a:solidFill>
              </a:rPr>
              <a:t>-IT has enabled the efficient, accurate and timely management of the increased transaction volume </a:t>
            </a:r>
            <a:br>
              <a:rPr lang="en-US" sz="3200" dirty="0" smtClean="0">
                <a:solidFill>
                  <a:srgbClr val="FF0000"/>
                </a:solidFill>
              </a:rPr>
            </a:br>
            <a:r>
              <a:rPr lang="en-US" sz="3200" dirty="0" smtClean="0">
                <a:solidFill>
                  <a:srgbClr val="FF0000"/>
                </a:solidFill>
              </a:rPr>
              <a:t/>
            </a:r>
            <a:br>
              <a:rPr lang="en-US" sz="3200" dirty="0" smtClean="0">
                <a:solidFill>
                  <a:srgbClr val="FF0000"/>
                </a:solidFill>
              </a:rPr>
            </a:br>
            <a:r>
              <a:rPr lang="en-US" sz="3200" dirty="0" smtClean="0">
                <a:solidFill>
                  <a:srgbClr val="FF0000"/>
                </a:solidFill>
              </a:rPr>
              <a:t>It has also facilitated the movement from </a:t>
            </a:r>
            <a:r>
              <a:rPr lang="en-US" sz="3200" dirty="0" smtClean="0">
                <a:solidFill>
                  <a:srgbClr val="92D050"/>
                </a:solidFill>
              </a:rPr>
              <a:t>class banking to mass banking.</a:t>
            </a:r>
            <a:endParaRPr lang="en-US" sz="3200" dirty="0">
              <a:solidFill>
                <a:srgbClr val="92D05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6705600"/>
          </a:xfrm>
        </p:spPr>
        <p:txBody>
          <a:bodyPr>
            <a:normAutofit fontScale="90000"/>
          </a:bodyPr>
          <a:lstStyle/>
          <a:p>
            <a:pPr algn="l"/>
            <a:r>
              <a:rPr lang="en-US" sz="2400" dirty="0" smtClean="0">
                <a:solidFill>
                  <a:srgbClr val="FF0000"/>
                </a:solidFill>
              </a:rPr>
              <a:t>past few years saw us marking some major milestones in the Indian payment and settlement systems </a:t>
            </a:r>
            <a:br>
              <a:rPr lang="en-US" sz="2400" dirty="0" smtClean="0">
                <a:solidFill>
                  <a:srgbClr val="FF0000"/>
                </a:solidFill>
              </a:rPr>
            </a:br>
            <a:r>
              <a:rPr lang="en-US" sz="2400" dirty="0" smtClean="0">
                <a:solidFill>
                  <a:srgbClr val="FF0000"/>
                </a:solidFill>
              </a:rPr>
              <a:t/>
            </a:r>
            <a:br>
              <a:rPr lang="en-US" sz="2400" dirty="0" smtClean="0">
                <a:solidFill>
                  <a:srgbClr val="FF0000"/>
                </a:solidFill>
              </a:rPr>
            </a:br>
            <a:r>
              <a:rPr lang="en-US" sz="2400" dirty="0" smtClean="0">
                <a:solidFill>
                  <a:srgbClr val="FF0000"/>
                </a:solidFill>
              </a:rPr>
              <a:t>- The introduction of the </a:t>
            </a:r>
            <a:r>
              <a:rPr lang="en-US" sz="2400" dirty="0" smtClean="0">
                <a:solidFill>
                  <a:srgbClr val="92D050"/>
                </a:solidFill>
              </a:rPr>
              <a:t>Real Time Gross Settlement (RTGS) System </a:t>
            </a:r>
            <a:r>
              <a:rPr lang="en-US" sz="2400" dirty="0" smtClean="0">
                <a:solidFill>
                  <a:srgbClr val="FF0000"/>
                </a:solidFill>
              </a:rPr>
              <a:t>paved the way for risk-free, credit push based fund transfers settled on a real-time basis. </a:t>
            </a:r>
            <a:br>
              <a:rPr lang="en-US" sz="2400" dirty="0" smtClean="0">
                <a:solidFill>
                  <a:srgbClr val="FF0000"/>
                </a:solidFill>
              </a:rPr>
            </a:br>
            <a:r>
              <a:rPr lang="en-US" sz="2400" dirty="0" smtClean="0">
                <a:solidFill>
                  <a:srgbClr val="FF0000"/>
                </a:solidFill>
              </a:rPr>
              <a:t/>
            </a:r>
            <a:br>
              <a:rPr lang="en-US" sz="2400" dirty="0" smtClean="0">
                <a:solidFill>
                  <a:srgbClr val="FF0000"/>
                </a:solidFill>
              </a:rPr>
            </a:br>
            <a:r>
              <a:rPr lang="en-US" sz="2400" dirty="0" smtClean="0">
                <a:solidFill>
                  <a:srgbClr val="FF0000"/>
                </a:solidFill>
              </a:rPr>
              <a:t>- RTGS is today available across more than </a:t>
            </a:r>
            <a:r>
              <a:rPr lang="en-US" sz="2400" dirty="0" smtClean="0">
                <a:solidFill>
                  <a:srgbClr val="92D050"/>
                </a:solidFill>
              </a:rPr>
              <a:t>55,000 bank branches, </a:t>
            </a:r>
            <a:r>
              <a:rPr lang="en-US" sz="2400" dirty="0" smtClean="0">
                <a:solidFill>
                  <a:srgbClr val="FF0000"/>
                </a:solidFill>
              </a:rPr>
              <a:t>(when only 4,800 branches offered RTGS in 2004) in more than 2500 regional centers across the country </a:t>
            </a:r>
            <a:br>
              <a:rPr lang="en-US" sz="2400" dirty="0" smtClean="0">
                <a:solidFill>
                  <a:srgbClr val="FF0000"/>
                </a:solidFill>
              </a:rPr>
            </a:br>
            <a:r>
              <a:rPr lang="en-US" sz="2400" dirty="0" smtClean="0">
                <a:solidFill>
                  <a:srgbClr val="FF0000"/>
                </a:solidFill>
              </a:rPr>
              <a:t/>
            </a:r>
            <a:br>
              <a:rPr lang="en-US" sz="2400" dirty="0" smtClean="0">
                <a:solidFill>
                  <a:srgbClr val="FF0000"/>
                </a:solidFill>
              </a:rPr>
            </a:br>
            <a:r>
              <a:rPr lang="en-US" sz="2400" dirty="0" smtClean="0">
                <a:solidFill>
                  <a:srgbClr val="FF0000"/>
                </a:solidFill>
              </a:rPr>
              <a:t> -daily transaction volume: today, we settle close</a:t>
            </a:r>
            <a:br>
              <a:rPr lang="en-US" sz="2400" dirty="0" smtClean="0">
                <a:solidFill>
                  <a:srgbClr val="FF0000"/>
                </a:solidFill>
              </a:rPr>
            </a:br>
            <a:r>
              <a:rPr lang="en-US" sz="2400" dirty="0" smtClean="0">
                <a:solidFill>
                  <a:srgbClr val="FF0000"/>
                </a:solidFill>
              </a:rPr>
              <a:t>to </a:t>
            </a:r>
            <a:r>
              <a:rPr lang="en-US" sz="2400" dirty="0" smtClean="0">
                <a:solidFill>
                  <a:srgbClr val="92D050"/>
                </a:solidFill>
              </a:rPr>
              <a:t>100,000 transactions a day </a:t>
            </a:r>
            <a:r>
              <a:rPr lang="en-US" sz="2400" dirty="0" smtClean="0">
                <a:solidFill>
                  <a:srgbClr val="FF0000"/>
                </a:solidFill>
              </a:rPr>
              <a:t>in the RTGS mode, up from just about 6000 transactions a day in 2004-05. </a:t>
            </a:r>
            <a:br>
              <a:rPr lang="en-US" sz="2400" dirty="0" smtClean="0">
                <a:solidFill>
                  <a:srgbClr val="FF0000"/>
                </a:solidFill>
              </a:rPr>
            </a:br>
            <a:r>
              <a:rPr lang="en-US" sz="2400" dirty="0" smtClean="0">
                <a:solidFill>
                  <a:srgbClr val="FF0000"/>
                </a:solidFill>
              </a:rPr>
              <a:t/>
            </a:r>
            <a:br>
              <a:rPr lang="en-US" sz="2400" dirty="0" smtClean="0">
                <a:solidFill>
                  <a:srgbClr val="FF0000"/>
                </a:solidFill>
              </a:rPr>
            </a:br>
            <a:r>
              <a:rPr lang="en-US" sz="2400" dirty="0" smtClean="0">
                <a:solidFill>
                  <a:srgbClr val="FF0000"/>
                </a:solidFill>
              </a:rPr>
              <a:t>- a coverage span perhaps not seen anywhere else in the world.</a:t>
            </a:r>
            <a:r>
              <a:rPr lang="en-US" sz="2000" dirty="0" smtClean="0"/>
              <a:t> </a:t>
            </a:r>
            <a:br>
              <a:rPr lang="en-US" sz="2000" dirty="0" smtClean="0"/>
            </a:br>
            <a:r>
              <a:rPr lang="en-US" sz="2000" dirty="0" smtClean="0"/>
              <a:t/>
            </a:r>
            <a:br>
              <a:rPr lang="en-US" sz="2000" dirty="0" smtClean="0"/>
            </a:br>
            <a:r>
              <a:rPr lang="en-US" sz="2000" dirty="0" smtClean="0"/>
              <a:t>-</a:t>
            </a:r>
            <a:r>
              <a:rPr lang="en-US" sz="2700" dirty="0" smtClean="0">
                <a:solidFill>
                  <a:srgbClr val="92D050"/>
                </a:solidFill>
              </a:rPr>
              <a:t>quick, safe and efficient electronic </a:t>
            </a:r>
            <a:r>
              <a:rPr lang="en-US" sz="2700" dirty="0" smtClean="0">
                <a:solidFill>
                  <a:srgbClr val="FF0000"/>
                </a:solidFill>
              </a:rPr>
              <a:t>movement of funds from virtually any part of the country to any other location</a:t>
            </a:r>
            <a:br>
              <a:rPr lang="en-US" sz="2700" dirty="0" smtClean="0">
                <a:solidFill>
                  <a:srgbClr val="FF0000"/>
                </a:solidFill>
              </a:rPr>
            </a:br>
            <a:r>
              <a:rPr lang="en-US" sz="2700" dirty="0" smtClean="0">
                <a:solidFill>
                  <a:srgbClr val="FF0000"/>
                </a:solidFill>
              </a:rPr>
              <a:t>is now almost guaranteed </a:t>
            </a:r>
            <a:br>
              <a:rPr lang="en-US" sz="2700" dirty="0" smtClean="0">
                <a:solidFill>
                  <a:srgbClr val="FF0000"/>
                </a:solidFill>
              </a:rPr>
            </a:br>
            <a:endParaRPr lang="en-US" sz="2700"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78562"/>
          </a:xfrm>
        </p:spPr>
        <p:txBody>
          <a:bodyPr>
            <a:normAutofit/>
          </a:bodyPr>
          <a:lstStyle/>
          <a:p>
            <a:pPr algn="l"/>
            <a:r>
              <a:rPr lang="en-US" sz="3200" dirty="0" smtClean="0">
                <a:solidFill>
                  <a:srgbClr val="FF0000"/>
                </a:solidFill>
              </a:rPr>
              <a:t>National Electronic Funds transfer (NEFT) System</a:t>
            </a:r>
            <a:r>
              <a:rPr lang="en-US" sz="3200" dirty="0" smtClean="0"/>
              <a:t> </a:t>
            </a:r>
            <a:r>
              <a:rPr lang="en-US" sz="3200" dirty="0" smtClean="0">
                <a:solidFill>
                  <a:srgbClr val="92D050"/>
                </a:solidFill>
              </a:rPr>
              <a:t>launched in November 2005 </a:t>
            </a:r>
            <a:r>
              <a:rPr lang="en-US" sz="3200" dirty="0" smtClean="0">
                <a:solidFill>
                  <a:srgbClr val="FF0000"/>
                </a:solidFill>
              </a:rPr>
              <a:t>and the National Electronic Clearing Service (NECS).</a:t>
            </a:r>
            <a:br>
              <a:rPr lang="en-US" sz="3200" dirty="0" smtClean="0">
                <a:solidFill>
                  <a:srgbClr val="FF0000"/>
                </a:solidFill>
              </a:rPr>
            </a:br>
            <a:r>
              <a:rPr lang="en-US" sz="3200" dirty="0" smtClean="0">
                <a:solidFill>
                  <a:srgbClr val="FF0000"/>
                </a:solidFill>
              </a:rPr>
              <a:t> </a:t>
            </a:r>
            <a:br>
              <a:rPr lang="en-US" sz="3200" dirty="0" smtClean="0">
                <a:solidFill>
                  <a:srgbClr val="FF0000"/>
                </a:solidFill>
              </a:rPr>
            </a:br>
            <a:r>
              <a:rPr lang="en-US" sz="3200" dirty="0" smtClean="0">
                <a:solidFill>
                  <a:srgbClr val="FF0000"/>
                </a:solidFill>
              </a:rPr>
              <a:t>In 2005, RBI was clearing about 2.70 </a:t>
            </a:r>
            <a:r>
              <a:rPr lang="en-US" sz="3200" dirty="0" err="1" smtClean="0">
                <a:solidFill>
                  <a:srgbClr val="FF0000"/>
                </a:solidFill>
              </a:rPr>
              <a:t>lakh</a:t>
            </a:r>
            <a:r>
              <a:rPr lang="en-US" sz="3200" dirty="0" smtClean="0">
                <a:solidFill>
                  <a:srgbClr val="FF0000"/>
                </a:solidFill>
              </a:rPr>
              <a:t> NEFT transactions a month. </a:t>
            </a:r>
            <a:r>
              <a:rPr lang="en-US" sz="3200" dirty="0" smtClean="0">
                <a:solidFill>
                  <a:srgbClr val="92D050"/>
                </a:solidFill>
              </a:rPr>
              <a:t>More than 6 million transactions </a:t>
            </a:r>
            <a:r>
              <a:rPr lang="en-US" sz="3200" dirty="0" smtClean="0">
                <a:solidFill>
                  <a:srgbClr val="FF0000"/>
                </a:solidFill>
              </a:rPr>
              <a:t>were processed by the system during the month of </a:t>
            </a:r>
            <a:r>
              <a:rPr lang="en-US" sz="3200" dirty="0" smtClean="0">
                <a:solidFill>
                  <a:srgbClr val="92D050"/>
                </a:solidFill>
              </a:rPr>
              <a:t>January 2010 </a:t>
            </a:r>
            <a:r>
              <a:rPr lang="en-US" sz="3200" dirty="0" smtClean="0">
                <a:solidFill>
                  <a:srgbClr val="FF0000"/>
                </a:solidFill>
              </a:rPr>
              <a:t>alone. The coverage has also increased substantially with the participation of over 63,000 bank branches spread across the length and breadth of the country. </a:t>
            </a:r>
            <a:endParaRPr lang="en-US" sz="3200" dirty="0">
              <a:solidFill>
                <a:srgbClr val="FF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398</TotalTime>
  <Words>615</Words>
  <Application>Microsoft Office PowerPoint</Application>
  <PresentationFormat>On-screen Show (4:3)</PresentationFormat>
  <Paragraphs>35</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New Technology in banking in India -enables a broader reach for consumer banking and financial services, but also enhances its capacity for continued and inclusive growth.</vt:lpstr>
      <vt:lpstr>Can machines manage?</vt:lpstr>
      <vt:lpstr>Every dog has its day!!!!</vt:lpstr>
      <vt:lpstr>Donald C Wetzel introduced the concept of ATM (Automated Teller Machine) way back in 1969, but it was introduced in India by HSBC - the Hong Kong and Shanghai Banking Corporation in the year 1987. Since then there has been an explosive growth in non human interaction at banks. ATMs can be termed as “Life savers” in case of emergency, as you would find that ATMs are placed not only near or inside the premises of banks, but also in locations such as hospitals shopping centers/malls, airports, national highways, grocery stores, petrol/gas stations, restaurants, etc.</vt:lpstr>
      <vt:lpstr>Many Benefits of Technology   -Increased operational efficiency, profitability &amp; productivity  -Superior customer service  -Multi-channel, real-time transaction processing  -Better cross-selling ability  -Improved management and accountability  -Efficient NPA and risk management  -Minimal transaction costs  -Improved financial analyses capabilities  </vt:lpstr>
      <vt:lpstr>IT in the Indian Financial Sector – Status Today More than most other industries, banks and financial institutions rely on gathering, processing, analyzing and providing information in order to meet the needs of customers. Given the importance of information in banking, it is not surprising that banks were among the earliest adopters of automated information processing technology.</vt:lpstr>
      <vt:lpstr>-There’s ‘Anywhere Banking’ through Core Banking Systems, ‘  -Anytime Banking’ through new, 24/7/365 delivery channels such as Automated Teller Machines (ATMs), and Net and Mobile Banking.   -IT has enabled the efficient, accurate and timely management of the increased transaction volume   It has also facilitated the movement from class banking to mass banking.</vt:lpstr>
      <vt:lpstr>past few years saw us marking some major milestones in the Indian payment and settlement systems   - The introduction of the Real Time Gross Settlement (RTGS) System paved the way for risk-free, credit push based fund transfers settled on a real-time basis.   - RTGS is today available across more than 55,000 bank branches, (when only 4,800 branches offered RTGS in 2004) in more than 2500 regional centers across the country    -daily transaction volume: today, we settle close to 100,000 transactions a day in the RTGS mode, up from just about 6000 transactions a day in 2004-05.   - a coverage span perhaps not seen anywhere else in the world.   -quick, safe and efficient electronic movement of funds from virtually any part of the country to any other location is now almost guaranteed  </vt:lpstr>
      <vt:lpstr>National Electronic Funds transfer (NEFT) System launched in November 2005 and the National Electronic Clearing Service (NECS).   In 2005, RBI was clearing about 2.70 lakh NEFT transactions a month. More than 6 million transactions were processed by the system during the month of January 2010 alone. The coverage has also increased substantially with the participation of over 63,000 bank branches spread across the length and breadth of the country. </vt:lpstr>
      <vt:lpstr>extent of customer migration to electronic payments in India. From less than half a percent of transactions in the electronic mode in 2001, today we process close to about 30 crore transactions per year in the electronic mode.</vt:lpstr>
      <vt:lpstr>Institute for Development and Research in Banking Technology (IDRBT), set up by the RBI in 1997 set up the National Financial Switch for interconnecting ATMs.   It’s interesting to note that at the turn of the century, there were only about 4000 ATMs in all of India, and today there are more than ten times this number, and all of them interconnected.</vt:lpstr>
      <vt:lpstr>These changes have enabled RBI to take two major steps in this area in recent months.  -First, ATM card holders can use any ATM in the country irrespective of which bank issued them the card; - second, use of ATMs has become free of charge since April 1, 2009.  So, now a customer can go to any ATM and withdraw money free of charge regardless of which ATM is being used and which bank issued the card.</vt:lpstr>
      <vt:lpstr>Regional disparities  Only 10 % of the total branches in Barak valley (south Assam) are fully computerized and a very negligible fraction of bank branches are under core banking solution. As on today (2007) only SBI has ATM facilities in the area.   Loan recovery and asset quality of commercial banks: an empirical analysis by Dr Jaynal Ud- din Ahmed in a paper published in Indian Journal of finance  April 2010.</vt:lpstr>
      <vt:lpstr>  Getting Personal with Personnel   People represent the most precious asset Large employee base – largely untrained. Training scope &amp; methodology?  VRS to balance costs. Break even? Down sizing?  Bring in young blood  Campus recruitment  Re-defining &amp; designing jobs. Career paths?  Specialist Vs. Generalist  Attrition of trained employees to IT industry / other banks. Competitive incentives?  Re-location of personnel. Union issues?  Retrained personnel. Morale of employees?    </vt:lpstr>
      <vt:lpstr>Issues with Customers   Not only employees, there are problems for customers too when a new technology arrives… The major challenges –   -Comfort levels  -Security and trust issues  -Convenience factor  -Getting rid of myths  -Migration from existing to new systems  -Changing the habits  </vt:lpstr>
      <vt:lpstr>Technology Acquisition   Inappropriate technology purchases can be the root of all problems…  The Bank management has to:  Give thought to the utilization rate  Avoid “knee-jerk” reactions (“they have done it…I should also do it”)  Be impartial in technology decisions (“I like that technology…I want it”)  Understand where the solution will fit AND where it won’t!  Assess the strengths &amp; weakness of solution  And seek answer to “are we ready for it?”  </vt:lpstr>
      <vt:lpstr>Smart Cards – The Future   Multi-application Smart Card Channel of the future Pilot project started Pilot Project funded by MCIT, Govt. of India.The project is in progress in partnership with IDRBT, IIT Bombay, and Banks in India  </vt:lpstr>
      <vt:lpstr>Technology Vision of the RBI   -Desk Top Decision Making Capability   -Desk Top Analytical Capability    -Desk Top Transactional Capability   </vt:lpstr>
      <vt:lpstr>Issues in Implementation “Less than 10% of failures are due to technical snags – most are due to poor management and implementation”        </vt:lpstr>
      <vt:lpstr>Resistance to change  Overlooking process reengineering  Project management  Dedicated project teams  Change management  Policies  People Skills &amp; Training  Basic Infrastructure – telecom, power  Security  Privacy &amp; confidentiality  Legal and regulatory issues</vt:lpstr>
      <vt:lpstr>big agenda on the way forward  the potential of IT in extending banking services to under-served markets in rural and semi-urban areas is enormous.</vt:lpstr>
      <vt:lpstr>The use of Smart Card technology, mobile ATMs, coverage of post offices under electronic payments networks in out-of-reach areas –  -all could play significant roles in providing financial services to more people and thereby serve financial inclusion.  -innovative approaches such as solar power- and mobile technology-based connectivity for branches.</vt:lpstr>
      <vt:lpstr>       financial inclusion !!!!       1</vt:lpstr>
      <vt:lpstr>India is experiencing an explosion in the use of mobile communication technology. And this is a development that the financial sector can exploit. Mobile phone users belong to all strata of society, spread across metropolitan centres, towns and villages. Banks can take advantage of this expanded reach of telecom if they provide services through this medium. The phone’s integrated chip can function as a multi-application smart card, thus making banking services available to virtually every mobile phone owner. This holds substantial promise as the delivery vehicle of the future: there is huge potential and an exciting opportunity. However, the expansion of such capabilities must be accompanied by a minimum level of essential security features</vt:lpstr>
      <vt:lpstr>The personal banking areas include interactive portraits of customers. Stand in front of them, and the video comes to life, with directional speakers softly filling you in on each customer's story.</vt:lpstr>
      <vt:lpstr>premier banking lounge, where the great and the good and the obscenely rich can bank. There aren't any pens chained to desks up here but three Microsoft Surfaces</vt:lpstr>
      <vt:lpstr>Each Surface displays a 3D ball with different access points. Rotate the ball by swiping your finger, and tap on the area you're interested in.</vt:lpstr>
      <vt:lpstr>The world's highest ATM can be found at Nagqu in Tibet.  </vt:lpstr>
      <vt:lpstr>The world's remotest ATM – Antarctica, most remote cashpoint. </vt:lpstr>
      <vt:lpstr>Latest development  </vt:lpstr>
      <vt:lpstr>The future will be not be more of the same…   … we need to be ready..    Thank You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cp:lastModifiedBy>
  <cp:revision>45</cp:revision>
  <dcterms:created xsi:type="dcterms:W3CDTF">2006-08-16T00:00:00Z</dcterms:created>
  <dcterms:modified xsi:type="dcterms:W3CDTF">2010-08-06T15:04:50Z</dcterms:modified>
</cp:coreProperties>
</file>